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58"/>
  </p:notesMasterIdLst>
  <p:handoutMasterIdLst>
    <p:handoutMasterId r:id="rId59"/>
  </p:handoutMasterIdLst>
  <p:sldIdLst>
    <p:sldId id="256" r:id="rId2"/>
    <p:sldId id="339" r:id="rId3"/>
    <p:sldId id="306" r:id="rId4"/>
    <p:sldId id="309" r:id="rId5"/>
    <p:sldId id="307" r:id="rId6"/>
    <p:sldId id="310" r:id="rId7"/>
    <p:sldId id="311" r:id="rId8"/>
    <p:sldId id="401" r:id="rId9"/>
    <p:sldId id="397" r:id="rId10"/>
    <p:sldId id="336" r:id="rId11"/>
    <p:sldId id="406" r:id="rId12"/>
    <p:sldId id="410" r:id="rId13"/>
    <p:sldId id="407" r:id="rId14"/>
    <p:sldId id="408" r:id="rId15"/>
    <p:sldId id="331" r:id="rId16"/>
    <p:sldId id="317" r:id="rId17"/>
    <p:sldId id="399" r:id="rId18"/>
    <p:sldId id="400" r:id="rId19"/>
    <p:sldId id="332" r:id="rId20"/>
    <p:sldId id="314" r:id="rId21"/>
    <p:sldId id="402" r:id="rId22"/>
    <p:sldId id="341" r:id="rId23"/>
    <p:sldId id="395" r:id="rId24"/>
    <p:sldId id="333" r:id="rId25"/>
    <p:sldId id="411" r:id="rId26"/>
    <p:sldId id="386" r:id="rId27"/>
    <p:sldId id="403" r:id="rId28"/>
    <p:sldId id="321" r:id="rId29"/>
    <p:sldId id="413" r:id="rId30"/>
    <p:sldId id="404" r:id="rId31"/>
    <p:sldId id="346" r:id="rId32"/>
    <p:sldId id="405" r:id="rId33"/>
    <p:sldId id="419" r:id="rId34"/>
    <p:sldId id="384" r:id="rId35"/>
    <p:sldId id="328" r:id="rId36"/>
    <p:sldId id="329" r:id="rId37"/>
    <p:sldId id="389" r:id="rId38"/>
    <p:sldId id="355" r:id="rId39"/>
    <p:sldId id="418" r:id="rId40"/>
    <p:sldId id="357" r:id="rId41"/>
    <p:sldId id="414" r:id="rId42"/>
    <p:sldId id="415" r:id="rId43"/>
    <p:sldId id="416" r:id="rId44"/>
    <p:sldId id="417" r:id="rId45"/>
    <p:sldId id="412" r:id="rId46"/>
    <p:sldId id="356" r:id="rId47"/>
    <p:sldId id="362" r:id="rId48"/>
    <p:sldId id="363" r:id="rId49"/>
    <p:sldId id="364" r:id="rId50"/>
    <p:sldId id="394" r:id="rId51"/>
    <p:sldId id="370" r:id="rId52"/>
    <p:sldId id="371" r:id="rId53"/>
    <p:sldId id="372" r:id="rId54"/>
    <p:sldId id="373" r:id="rId55"/>
    <p:sldId id="374" r:id="rId56"/>
    <p:sldId id="375" r:id="rId57"/>
  </p:sldIdLst>
  <p:sldSz cx="9144000" cy="5715000" type="screen16x10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FBF376"/>
    <a:srgbClr val="FFFFFF"/>
    <a:srgbClr val="FBF271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128" d="100"/>
          <a:sy n="128" d="100"/>
        </p:scale>
        <p:origin x="1160" y="1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5FF8DD3E-47F1-EF4D-91B0-7B1096A4E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1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13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3BA99071-B492-4840-B901-307285077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51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7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3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67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5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696913"/>
            <a:ext cx="5575300" cy="3486150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discuss a bit more about these – and how they’re used in jobs. </a:t>
            </a:r>
          </a:p>
          <a:p>
            <a:r>
              <a:rPr lang="en-US" dirty="0"/>
              <a:t>Distinguish between container/image + engine?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556EC6-27F5-7A43-AEFB-8A225907DE00}" type="slidenum">
              <a:rPr lang="en-US" sz="1200">
                <a:latin typeface="Times New Roman" charset="0"/>
              </a:rPr>
              <a:pPr eaLnBrk="1" hangingPunct="1"/>
              <a:t>46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6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singularity image!! (check exercise also)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31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2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better icons for these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5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better icons for these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60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something with colors or arrows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0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transition into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27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3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084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9525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238500"/>
            <a:ext cx="8128000" cy="14605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8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3FE02-2123-EA4C-A94F-8BD2518173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95250"/>
            <a:ext cx="1943100" cy="4921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95250"/>
            <a:ext cx="5676900" cy="4921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864F0-B1E3-9F45-B919-B0396DC420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57B4-205D-B24E-AEAE-6437DE1B8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E71FC-3CEC-B144-967E-AA7A70603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8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F5275-A12D-A44F-9B0C-3A444D0321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161" y="98232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3B5ED-FC22-7C4E-9818-F421B2F0D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1AD9C-E139-E049-9714-BA59E16C1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25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DBFD8-81D5-BC45-991A-6159177286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95522-B7CA-9843-9B17-8592A9B1C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3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A1C5E-D937-BC44-AAE7-C00EBEE05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0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95250"/>
            <a:ext cx="694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111250"/>
            <a:ext cx="77724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5007240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5334000"/>
            <a:ext cx="419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CBC6155D-3D72-B94B-BCEB-0BFD2CAEF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" y="145521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5394855"/>
            <a:ext cx="2265363" cy="3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 dirty="0">
                <a:solidFill>
                  <a:srgbClr val="FF8000"/>
                </a:solidFill>
              </a:rPr>
              <a:t>OSG Virtual School Pilot 2020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963083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+mn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koch5@wisc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shontz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hyperlink" Target="https://www.flickr.com/photos/jshontz/1899191529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3699771@N00/9123847716" TargetMode="External"/><Relationship Id="rId2" Type="http://schemas.openxmlformats.org/officeDocument/2006/relationships/hyperlink" Target="https://www.flickr.com/photos/punkt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ikrepo.com/fbysj/blue-red-and-yellow-electric-wire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ickr.com/photos/12463666@N03/19207696956" TargetMode="External"/><Relationship Id="rId4" Type="http://schemas.openxmlformats.org/officeDocument/2006/relationships/hyperlink" Target="https://www.flickr.com/photos/12463666@N03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ickr.com/photos/ellaolsson/45165261135" TargetMode="External"/><Relationship Id="rId4" Type="http://schemas.openxmlformats.org/officeDocument/2006/relationships/hyperlink" Target="https://www.flickr.com/photos/ellaolsso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ickr.com/photos/30478819@N08/27112156089" TargetMode="External"/><Relationship Id="rId4" Type="http://schemas.openxmlformats.org/officeDocument/2006/relationships/hyperlink" Target="https://www.flickr.com/photos/30478819@N08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sylabs.io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eople/krossbow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Julia_Child%27s_Kitchen_-_Smithsonian.jp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mer/1556329177/" TargetMode="External"/><Relationship Id="rId2" Type="http://schemas.openxmlformats.org/officeDocument/2006/relationships/hyperlink" Target="https://www.flickr.com/photos/dm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Arial" charset="0"/>
              </a:rPr>
              <a:t>Backpacking with Code: </a:t>
            </a:r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Software Portability for DHTC</a:t>
            </a:r>
            <a:endParaRPr lang="en-US" sz="2400" dirty="0">
              <a:latin typeface="Arial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Christina Koch (</a:t>
            </a:r>
            <a:r>
              <a:rPr lang="en-US" dirty="0">
                <a:latin typeface="Arial" charset="0"/>
                <a:hlinkClick r:id="rId2"/>
              </a:rPr>
              <a:t>ckoch5@wisc.edu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</a:rPr>
              <a:t>Research Computing Facilitator</a:t>
            </a:r>
          </a:p>
          <a:p>
            <a:pPr eaLnBrk="1" hangingPunct="1"/>
            <a:r>
              <a:rPr lang="en-US" dirty="0">
                <a:latin typeface="Arial" charset="0"/>
              </a:rPr>
              <a:t>University of Wisconsin - Madison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0185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12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3107892" y="4718432"/>
            <a:ext cx="1055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runs own tasks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1180402" y="4142040"/>
            <a:ext cx="188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8" y="4472070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EBFE87-92D9-014E-8743-2C3272358FDB}"/>
              </a:ext>
            </a:extLst>
          </p:cNvPr>
          <p:cNvCxnSpPr>
            <a:stCxn id="25623" idx="2"/>
            <a:endCxn id="25624" idx="3"/>
          </p:cNvCxnSpPr>
          <p:nvPr/>
        </p:nvCxnSpPr>
        <p:spPr bwMode="auto">
          <a:xfrm flipH="1">
            <a:off x="1184028" y="4054446"/>
            <a:ext cx="2141904" cy="707343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95A506-5FBB-454A-866E-68371D2D3171}"/>
              </a:ext>
            </a:extLst>
          </p:cNvPr>
          <p:cNvCxnSpPr>
            <a:stCxn id="25623" idx="2"/>
            <a:endCxn id="25609" idx="0"/>
          </p:cNvCxnSpPr>
          <p:nvPr/>
        </p:nvCxnSpPr>
        <p:spPr bwMode="auto">
          <a:xfrm>
            <a:off x="3325932" y="4054446"/>
            <a:ext cx="309804" cy="6639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6510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13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5604" name="Picture 4" descr="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42" y="2759479"/>
            <a:ext cx="1481970" cy="137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4964034" y="1516975"/>
            <a:ext cx="1622425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Operating System</a:t>
            </a:r>
            <a:endParaRPr lang="en-US" sz="1800" b="1" dirty="0">
              <a:solidFill>
                <a:srgbClr val="000080"/>
              </a:solidFill>
            </a:endParaRPr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3107892" y="4718432"/>
            <a:ext cx="1055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runs own tasks</a:t>
            </a: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4101803" y="2896434"/>
            <a:ext cx="13636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makes requests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17" name="TextBox 62"/>
          <p:cNvSpPr txBox="1">
            <a:spLocks noChangeArrowheads="1"/>
          </p:cNvSpPr>
          <p:nvPr/>
        </p:nvSpPr>
        <p:spPr bwMode="auto">
          <a:xfrm>
            <a:off x="4124537" y="3440888"/>
            <a:ext cx="1285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monitors running programs</a:t>
            </a:r>
          </a:p>
        </p:txBody>
      </p: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1180402" y="4142040"/>
            <a:ext cx="188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8" y="4472070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A30F1F-9C77-5044-A730-6400D360FB6A}"/>
              </a:ext>
            </a:extLst>
          </p:cNvPr>
          <p:cNvCxnSpPr>
            <a:stCxn id="25623" idx="3"/>
            <a:endCxn id="25604" idx="1"/>
          </p:cNvCxnSpPr>
          <p:nvPr/>
        </p:nvCxnSpPr>
        <p:spPr bwMode="auto">
          <a:xfrm flipV="1">
            <a:off x="4150638" y="3448057"/>
            <a:ext cx="970204" cy="3139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EBFE87-92D9-014E-8743-2C3272358FDB}"/>
              </a:ext>
            </a:extLst>
          </p:cNvPr>
          <p:cNvCxnSpPr>
            <a:stCxn id="25623" idx="2"/>
            <a:endCxn id="25624" idx="3"/>
          </p:cNvCxnSpPr>
          <p:nvPr/>
        </p:nvCxnSpPr>
        <p:spPr bwMode="auto">
          <a:xfrm flipH="1">
            <a:off x="1184028" y="4054446"/>
            <a:ext cx="2141904" cy="707343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95A506-5FBB-454A-866E-68371D2D3171}"/>
              </a:ext>
            </a:extLst>
          </p:cNvPr>
          <p:cNvCxnSpPr>
            <a:stCxn id="25623" idx="2"/>
            <a:endCxn id="25609" idx="0"/>
          </p:cNvCxnSpPr>
          <p:nvPr/>
        </p:nvCxnSpPr>
        <p:spPr bwMode="auto">
          <a:xfrm>
            <a:off x="3325932" y="4054446"/>
            <a:ext cx="309804" cy="6639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8886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14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5603" name="Picture 1" descr="mother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54" y="2889377"/>
            <a:ext cx="1451881" cy="111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42" y="2759479"/>
            <a:ext cx="1481970" cy="137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07" name="TextBox 10"/>
          <p:cNvSpPr txBox="1">
            <a:spLocks noChangeArrowheads="1"/>
          </p:cNvSpPr>
          <p:nvPr/>
        </p:nvSpPr>
        <p:spPr bwMode="auto">
          <a:xfrm>
            <a:off x="6958281" y="1516975"/>
            <a:ext cx="1760538" cy="107106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Hardware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(processors, memory, disk)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4964034" y="1516975"/>
            <a:ext cx="1622425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Operating System</a:t>
            </a:r>
            <a:endParaRPr lang="en-US" sz="1800" b="1" dirty="0">
              <a:solidFill>
                <a:srgbClr val="000080"/>
              </a:solidFill>
            </a:endParaRPr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3107892" y="4718432"/>
            <a:ext cx="1055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runs own tasks</a:t>
            </a: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4101803" y="2896434"/>
            <a:ext cx="13636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makes requests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12" name="TextBox 16"/>
          <p:cNvSpPr txBox="1">
            <a:spLocks noChangeArrowheads="1"/>
          </p:cNvSpPr>
          <p:nvPr/>
        </p:nvSpPr>
        <p:spPr bwMode="auto">
          <a:xfrm>
            <a:off x="6212246" y="3469653"/>
            <a:ext cx="11144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translates program’s request</a:t>
            </a:r>
          </a:p>
        </p:txBody>
      </p:sp>
      <p:sp>
        <p:nvSpPr>
          <p:cNvPr id="25617" name="TextBox 62"/>
          <p:cNvSpPr txBox="1">
            <a:spLocks noChangeArrowheads="1"/>
          </p:cNvSpPr>
          <p:nvPr/>
        </p:nvSpPr>
        <p:spPr bwMode="auto">
          <a:xfrm>
            <a:off x="4124537" y="3440888"/>
            <a:ext cx="1285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monitors running programs</a:t>
            </a:r>
          </a:p>
        </p:txBody>
      </p: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1180402" y="4142040"/>
            <a:ext cx="188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8" y="4472070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A30F1F-9C77-5044-A730-6400D360FB6A}"/>
              </a:ext>
            </a:extLst>
          </p:cNvPr>
          <p:cNvCxnSpPr>
            <a:stCxn id="25623" idx="3"/>
            <a:endCxn id="25604" idx="1"/>
          </p:cNvCxnSpPr>
          <p:nvPr/>
        </p:nvCxnSpPr>
        <p:spPr bwMode="auto">
          <a:xfrm flipV="1">
            <a:off x="4150638" y="3448057"/>
            <a:ext cx="970204" cy="3139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F774B48-A9F6-A44F-942D-C5D7312D366F}"/>
              </a:ext>
            </a:extLst>
          </p:cNvPr>
          <p:cNvCxnSpPr>
            <a:cxnSpLocks/>
            <a:stCxn id="25604" idx="3"/>
            <a:endCxn id="25603" idx="1"/>
          </p:cNvCxnSpPr>
          <p:nvPr/>
        </p:nvCxnSpPr>
        <p:spPr bwMode="auto">
          <a:xfrm>
            <a:off x="6602812" y="3448057"/>
            <a:ext cx="573842" cy="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EBFE87-92D9-014E-8743-2C3272358FDB}"/>
              </a:ext>
            </a:extLst>
          </p:cNvPr>
          <p:cNvCxnSpPr>
            <a:stCxn id="25623" idx="2"/>
            <a:endCxn id="25624" idx="3"/>
          </p:cNvCxnSpPr>
          <p:nvPr/>
        </p:nvCxnSpPr>
        <p:spPr bwMode="auto">
          <a:xfrm flipH="1">
            <a:off x="1184028" y="4054446"/>
            <a:ext cx="2141904" cy="707343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95A506-5FBB-454A-866E-68371D2D3171}"/>
              </a:ext>
            </a:extLst>
          </p:cNvPr>
          <p:cNvCxnSpPr>
            <a:stCxn id="25623" idx="2"/>
            <a:endCxn id="25609" idx="0"/>
          </p:cNvCxnSpPr>
          <p:nvPr/>
        </p:nvCxnSpPr>
        <p:spPr bwMode="auto">
          <a:xfrm>
            <a:off x="3325932" y="4054446"/>
            <a:ext cx="309804" cy="6639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7949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latin typeface="Arial" charset="0"/>
              </a:rPr>
              <a:t>Principle: 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Software depends on the operating system, and other installed programs.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Implications for DHTC: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Software must be able to run on target operating system (usually Linux).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Know what else your software depends on.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BC07D80-03AD-8E4A-90A8-62C57FAA1FC8}" type="slidenum">
              <a:rPr lang="en-US" sz="1400">
                <a:solidFill>
                  <a:srgbClr val="FF8000"/>
                </a:solidFill>
              </a:rPr>
              <a:pPr/>
              <a:t>15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Where can software be installed?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508793" y="2645172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742284" y="1908874"/>
            <a:ext cx="1189121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1740003" y="2552151"/>
            <a:ext cx="119140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usr</a:t>
            </a:r>
            <a:r>
              <a:rPr lang="en-US" dirty="0"/>
              <a:t>/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1713345" y="3182291"/>
            <a:ext cx="1218062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lib/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1713345" y="3895387"/>
            <a:ext cx="1218062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home/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3513975" y="3673346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ada</a:t>
            </a:r>
            <a:r>
              <a:rPr lang="en-US" dirty="0"/>
              <a:t>/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3531155" y="4219296"/>
            <a:ext cx="1009934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al/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3535916" y="218270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3535917" y="274252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3" name="Straight Connector 26"/>
          <p:cNvCxnSpPr>
            <a:cxnSpLocks noChangeShapeType="1"/>
          </p:cNvCxnSpPr>
          <p:nvPr/>
        </p:nvCxnSpPr>
        <p:spPr bwMode="auto">
          <a:xfrm>
            <a:off x="1881189" y="2200673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1"/>
            <a:endCxn id="27652" idx="3"/>
          </p:cNvCxnSpPr>
          <p:nvPr/>
        </p:nvCxnSpPr>
        <p:spPr bwMode="auto">
          <a:xfrm flipH="1">
            <a:off x="1167606" y="2112603"/>
            <a:ext cx="574678" cy="73696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1"/>
            <a:endCxn id="27652" idx="3"/>
          </p:cNvCxnSpPr>
          <p:nvPr/>
        </p:nvCxnSpPr>
        <p:spPr bwMode="auto">
          <a:xfrm flipH="1">
            <a:off x="1167606" y="2755880"/>
            <a:ext cx="572397" cy="9368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1"/>
            <a:endCxn id="27652" idx="3"/>
          </p:cNvCxnSpPr>
          <p:nvPr/>
        </p:nvCxnSpPr>
        <p:spPr bwMode="auto">
          <a:xfrm flipH="1" flipV="1">
            <a:off x="1167606" y="2849563"/>
            <a:ext cx="545739" cy="53645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1"/>
            <a:endCxn id="27657" idx="3"/>
          </p:cNvCxnSpPr>
          <p:nvPr/>
        </p:nvCxnSpPr>
        <p:spPr bwMode="auto">
          <a:xfrm flipH="1" flipV="1">
            <a:off x="2931407" y="4099778"/>
            <a:ext cx="599748" cy="323909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1"/>
            <a:endCxn id="27654" idx="3"/>
          </p:cNvCxnSpPr>
          <p:nvPr/>
        </p:nvCxnSpPr>
        <p:spPr bwMode="auto">
          <a:xfrm flipH="1">
            <a:off x="2931406" y="2386430"/>
            <a:ext cx="604510" cy="36945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1"/>
            <a:endCxn id="27654" idx="3"/>
          </p:cNvCxnSpPr>
          <p:nvPr/>
        </p:nvCxnSpPr>
        <p:spPr bwMode="auto">
          <a:xfrm flipH="1" flipV="1">
            <a:off x="2931406" y="2755880"/>
            <a:ext cx="604511" cy="19037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5715997" y="2386430"/>
            <a:ext cx="2459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system locations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5715997" y="3899091"/>
            <a:ext cx="2117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local locations</a:t>
            </a:r>
          </a:p>
        </p:txBody>
      </p:sp>
      <p:cxnSp>
        <p:nvCxnSpPr>
          <p:cNvPr id="60" name="Straight Connector 30">
            <a:extLst>
              <a:ext uri="{FF2B5EF4-FFF2-40B4-BE49-F238E27FC236}">
                <a16:creationId xmlns:a16="http://schemas.microsoft.com/office/drawing/2014/main" id="{D36661A3-4A41-124D-9725-BF972DA899E8}"/>
              </a:ext>
            </a:extLst>
          </p:cNvPr>
          <p:cNvCxnSpPr>
            <a:cxnSpLocks noChangeShapeType="1"/>
            <a:stCxn id="27657" idx="1"/>
            <a:endCxn id="27652" idx="3"/>
          </p:cNvCxnSpPr>
          <p:nvPr/>
        </p:nvCxnSpPr>
        <p:spPr bwMode="auto">
          <a:xfrm flipH="1" flipV="1">
            <a:off x="1167606" y="2849563"/>
            <a:ext cx="545739" cy="1250215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Connector 42">
            <a:extLst>
              <a:ext uri="{FF2B5EF4-FFF2-40B4-BE49-F238E27FC236}">
                <a16:creationId xmlns:a16="http://schemas.microsoft.com/office/drawing/2014/main" id="{9111AAF4-B7EF-BD43-9981-4C26F2913D53}"/>
              </a:ext>
            </a:extLst>
          </p:cNvPr>
          <p:cNvCxnSpPr>
            <a:cxnSpLocks noChangeShapeType="1"/>
            <a:stCxn id="27658" idx="1"/>
            <a:endCxn id="27657" idx="3"/>
          </p:cNvCxnSpPr>
          <p:nvPr/>
        </p:nvCxnSpPr>
        <p:spPr bwMode="auto">
          <a:xfrm flipH="1">
            <a:off x="2931407" y="3877737"/>
            <a:ext cx="582568" cy="222041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2" name="Right Brace 71">
            <a:extLst>
              <a:ext uri="{FF2B5EF4-FFF2-40B4-BE49-F238E27FC236}">
                <a16:creationId xmlns:a16="http://schemas.microsoft.com/office/drawing/2014/main" id="{D66AB915-1469-8B49-833B-C20590C72B25}"/>
              </a:ext>
            </a:extLst>
          </p:cNvPr>
          <p:cNvSpPr/>
          <p:nvPr/>
        </p:nvSpPr>
        <p:spPr bwMode="auto">
          <a:xfrm>
            <a:off x="5063952" y="1825720"/>
            <a:ext cx="487018" cy="1655809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2068A8C9-DD67-884F-9128-BE666527AE2B}"/>
              </a:ext>
            </a:extLst>
          </p:cNvPr>
          <p:cNvSpPr/>
          <p:nvPr/>
        </p:nvSpPr>
        <p:spPr bwMode="auto">
          <a:xfrm>
            <a:off x="5063952" y="3623175"/>
            <a:ext cx="487018" cy="1145647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Who can install the software?  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508793" y="2645172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742284" y="1908874"/>
            <a:ext cx="1189121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1740003" y="2552151"/>
            <a:ext cx="119140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usr</a:t>
            </a:r>
            <a:r>
              <a:rPr lang="en-US" dirty="0"/>
              <a:t>/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1713345" y="3182291"/>
            <a:ext cx="1218062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lib/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1713345" y="3895387"/>
            <a:ext cx="1218062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home/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3513975" y="3673346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ada</a:t>
            </a:r>
            <a:r>
              <a:rPr lang="en-US" dirty="0"/>
              <a:t>/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3531155" y="4219296"/>
            <a:ext cx="1009934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al/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3535916" y="218270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3535917" y="274252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3" name="Straight Connector 26"/>
          <p:cNvCxnSpPr>
            <a:cxnSpLocks noChangeShapeType="1"/>
          </p:cNvCxnSpPr>
          <p:nvPr/>
        </p:nvCxnSpPr>
        <p:spPr bwMode="auto">
          <a:xfrm>
            <a:off x="1881189" y="2200673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1"/>
            <a:endCxn id="27652" idx="3"/>
          </p:cNvCxnSpPr>
          <p:nvPr/>
        </p:nvCxnSpPr>
        <p:spPr bwMode="auto">
          <a:xfrm flipH="1">
            <a:off x="1167606" y="2112603"/>
            <a:ext cx="574678" cy="73696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1"/>
            <a:endCxn id="27652" idx="3"/>
          </p:cNvCxnSpPr>
          <p:nvPr/>
        </p:nvCxnSpPr>
        <p:spPr bwMode="auto">
          <a:xfrm flipH="1">
            <a:off x="1167606" y="2755880"/>
            <a:ext cx="572397" cy="9368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1"/>
            <a:endCxn id="27652" idx="3"/>
          </p:cNvCxnSpPr>
          <p:nvPr/>
        </p:nvCxnSpPr>
        <p:spPr bwMode="auto">
          <a:xfrm flipH="1" flipV="1">
            <a:off x="1167606" y="2849563"/>
            <a:ext cx="545739" cy="53645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1"/>
            <a:endCxn id="27657" idx="3"/>
          </p:cNvCxnSpPr>
          <p:nvPr/>
        </p:nvCxnSpPr>
        <p:spPr bwMode="auto">
          <a:xfrm flipH="1" flipV="1">
            <a:off x="2931407" y="4099778"/>
            <a:ext cx="599748" cy="323909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1"/>
            <a:endCxn id="27654" idx="3"/>
          </p:cNvCxnSpPr>
          <p:nvPr/>
        </p:nvCxnSpPr>
        <p:spPr bwMode="auto">
          <a:xfrm flipH="1">
            <a:off x="2931406" y="2386430"/>
            <a:ext cx="604510" cy="36945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1"/>
            <a:endCxn id="27654" idx="3"/>
          </p:cNvCxnSpPr>
          <p:nvPr/>
        </p:nvCxnSpPr>
        <p:spPr bwMode="auto">
          <a:xfrm flipH="1" flipV="1">
            <a:off x="2931406" y="2755880"/>
            <a:ext cx="604511" cy="19037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5715997" y="2386430"/>
            <a:ext cx="19656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administrator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5715997" y="3899091"/>
            <a:ext cx="1880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folder owner</a:t>
            </a:r>
          </a:p>
        </p:txBody>
      </p:sp>
      <p:cxnSp>
        <p:nvCxnSpPr>
          <p:cNvPr id="60" name="Straight Connector 30">
            <a:extLst>
              <a:ext uri="{FF2B5EF4-FFF2-40B4-BE49-F238E27FC236}">
                <a16:creationId xmlns:a16="http://schemas.microsoft.com/office/drawing/2014/main" id="{D36661A3-4A41-124D-9725-BF972DA899E8}"/>
              </a:ext>
            </a:extLst>
          </p:cNvPr>
          <p:cNvCxnSpPr>
            <a:cxnSpLocks noChangeShapeType="1"/>
            <a:stCxn id="27657" idx="1"/>
            <a:endCxn id="27652" idx="3"/>
          </p:cNvCxnSpPr>
          <p:nvPr/>
        </p:nvCxnSpPr>
        <p:spPr bwMode="auto">
          <a:xfrm flipH="1" flipV="1">
            <a:off x="1167606" y="2849563"/>
            <a:ext cx="545739" cy="1250215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Connector 42">
            <a:extLst>
              <a:ext uri="{FF2B5EF4-FFF2-40B4-BE49-F238E27FC236}">
                <a16:creationId xmlns:a16="http://schemas.microsoft.com/office/drawing/2014/main" id="{9111AAF4-B7EF-BD43-9981-4C26F2913D53}"/>
              </a:ext>
            </a:extLst>
          </p:cNvPr>
          <p:cNvCxnSpPr>
            <a:cxnSpLocks noChangeShapeType="1"/>
            <a:stCxn id="27658" idx="1"/>
            <a:endCxn id="27657" idx="3"/>
          </p:cNvCxnSpPr>
          <p:nvPr/>
        </p:nvCxnSpPr>
        <p:spPr bwMode="auto">
          <a:xfrm flipH="1">
            <a:off x="2931407" y="3877737"/>
            <a:ext cx="582568" cy="222041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2" name="Right Brace 71">
            <a:extLst>
              <a:ext uri="{FF2B5EF4-FFF2-40B4-BE49-F238E27FC236}">
                <a16:creationId xmlns:a16="http://schemas.microsoft.com/office/drawing/2014/main" id="{D66AB915-1469-8B49-833B-C20590C72B25}"/>
              </a:ext>
            </a:extLst>
          </p:cNvPr>
          <p:cNvSpPr/>
          <p:nvPr/>
        </p:nvSpPr>
        <p:spPr bwMode="auto">
          <a:xfrm>
            <a:off x="5063952" y="1825720"/>
            <a:ext cx="487018" cy="1655809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590A1CF-6C95-6B49-9772-2857E375B8B8}"/>
              </a:ext>
            </a:extLst>
          </p:cNvPr>
          <p:cNvSpPr/>
          <p:nvPr/>
        </p:nvSpPr>
        <p:spPr bwMode="auto">
          <a:xfrm>
            <a:off x="5063952" y="3623175"/>
            <a:ext cx="487018" cy="1145647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8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Who can access the software?  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18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508793" y="2645172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742284" y="1908874"/>
            <a:ext cx="1189121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1740003" y="2552151"/>
            <a:ext cx="119140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usr</a:t>
            </a:r>
            <a:r>
              <a:rPr lang="en-US" dirty="0"/>
              <a:t>/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1713345" y="3182291"/>
            <a:ext cx="1218062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lib/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1713345" y="3895387"/>
            <a:ext cx="1218062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home/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3513975" y="3673346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ada</a:t>
            </a:r>
            <a:r>
              <a:rPr lang="en-US" dirty="0"/>
              <a:t>/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3531155" y="4219296"/>
            <a:ext cx="1009934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al/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3535916" y="218270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3535917" y="274252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3" name="Straight Connector 26"/>
          <p:cNvCxnSpPr>
            <a:cxnSpLocks noChangeShapeType="1"/>
          </p:cNvCxnSpPr>
          <p:nvPr/>
        </p:nvCxnSpPr>
        <p:spPr bwMode="auto">
          <a:xfrm>
            <a:off x="1881189" y="2200673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1"/>
            <a:endCxn id="27652" idx="3"/>
          </p:cNvCxnSpPr>
          <p:nvPr/>
        </p:nvCxnSpPr>
        <p:spPr bwMode="auto">
          <a:xfrm flipH="1">
            <a:off x="1167606" y="2112603"/>
            <a:ext cx="574678" cy="73696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1"/>
            <a:endCxn id="27652" idx="3"/>
          </p:cNvCxnSpPr>
          <p:nvPr/>
        </p:nvCxnSpPr>
        <p:spPr bwMode="auto">
          <a:xfrm flipH="1">
            <a:off x="1167606" y="2755880"/>
            <a:ext cx="572397" cy="9368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1"/>
            <a:endCxn id="27652" idx="3"/>
          </p:cNvCxnSpPr>
          <p:nvPr/>
        </p:nvCxnSpPr>
        <p:spPr bwMode="auto">
          <a:xfrm flipH="1" flipV="1">
            <a:off x="1167606" y="2849563"/>
            <a:ext cx="545739" cy="53645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1"/>
            <a:endCxn id="27657" idx="3"/>
          </p:cNvCxnSpPr>
          <p:nvPr/>
        </p:nvCxnSpPr>
        <p:spPr bwMode="auto">
          <a:xfrm flipH="1" flipV="1">
            <a:off x="2931407" y="4099778"/>
            <a:ext cx="599748" cy="323909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1"/>
            <a:endCxn id="27654" idx="3"/>
          </p:cNvCxnSpPr>
          <p:nvPr/>
        </p:nvCxnSpPr>
        <p:spPr bwMode="auto">
          <a:xfrm flipH="1">
            <a:off x="2931406" y="2386430"/>
            <a:ext cx="604510" cy="36945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1"/>
            <a:endCxn id="27654" idx="3"/>
          </p:cNvCxnSpPr>
          <p:nvPr/>
        </p:nvCxnSpPr>
        <p:spPr bwMode="auto">
          <a:xfrm flipH="1" flipV="1">
            <a:off x="2931406" y="2755880"/>
            <a:ext cx="604511" cy="19037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5715997" y="2386430"/>
            <a:ext cx="11961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anyone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5715997" y="3899091"/>
            <a:ext cx="2060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folder owner+</a:t>
            </a:r>
          </a:p>
        </p:txBody>
      </p:sp>
      <p:cxnSp>
        <p:nvCxnSpPr>
          <p:cNvPr id="60" name="Straight Connector 30">
            <a:extLst>
              <a:ext uri="{FF2B5EF4-FFF2-40B4-BE49-F238E27FC236}">
                <a16:creationId xmlns:a16="http://schemas.microsoft.com/office/drawing/2014/main" id="{D36661A3-4A41-124D-9725-BF972DA899E8}"/>
              </a:ext>
            </a:extLst>
          </p:cNvPr>
          <p:cNvCxnSpPr>
            <a:cxnSpLocks noChangeShapeType="1"/>
            <a:stCxn id="27657" idx="1"/>
            <a:endCxn id="27652" idx="3"/>
          </p:cNvCxnSpPr>
          <p:nvPr/>
        </p:nvCxnSpPr>
        <p:spPr bwMode="auto">
          <a:xfrm flipH="1" flipV="1">
            <a:off x="1167606" y="2849563"/>
            <a:ext cx="545739" cy="1250215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Connector 42">
            <a:extLst>
              <a:ext uri="{FF2B5EF4-FFF2-40B4-BE49-F238E27FC236}">
                <a16:creationId xmlns:a16="http://schemas.microsoft.com/office/drawing/2014/main" id="{9111AAF4-B7EF-BD43-9981-4C26F2913D53}"/>
              </a:ext>
            </a:extLst>
          </p:cNvPr>
          <p:cNvCxnSpPr>
            <a:cxnSpLocks noChangeShapeType="1"/>
            <a:stCxn id="27658" idx="1"/>
            <a:endCxn id="27657" idx="3"/>
          </p:cNvCxnSpPr>
          <p:nvPr/>
        </p:nvCxnSpPr>
        <p:spPr bwMode="auto">
          <a:xfrm flipH="1">
            <a:off x="2931407" y="3877737"/>
            <a:ext cx="582568" cy="222041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2" name="Right Brace 71">
            <a:extLst>
              <a:ext uri="{FF2B5EF4-FFF2-40B4-BE49-F238E27FC236}">
                <a16:creationId xmlns:a16="http://schemas.microsoft.com/office/drawing/2014/main" id="{D66AB915-1469-8B49-833B-C20590C72B25}"/>
              </a:ext>
            </a:extLst>
          </p:cNvPr>
          <p:cNvSpPr/>
          <p:nvPr/>
        </p:nvSpPr>
        <p:spPr bwMode="auto">
          <a:xfrm>
            <a:off x="5063952" y="1825720"/>
            <a:ext cx="487018" cy="1655809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18274CC-7DCE-E049-B053-BA642CBD39AB}"/>
              </a:ext>
            </a:extLst>
          </p:cNvPr>
          <p:cNvSpPr/>
          <p:nvPr/>
        </p:nvSpPr>
        <p:spPr bwMode="auto">
          <a:xfrm>
            <a:off x="5063952" y="3623175"/>
            <a:ext cx="487018" cy="1145647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4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</a:rPr>
              <a:t>Principle: 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Software files have to be installed somewhere in the file system.</a:t>
            </a:r>
          </a:p>
          <a:p>
            <a:pPr>
              <a:defRPr/>
            </a:pPr>
            <a:r>
              <a:rPr lang="en-US" dirty="0">
                <a:latin typeface="Arial" charset="0"/>
              </a:rPr>
              <a:t>Implications for DHTC: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Software must be installable without administrative privileges. 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The software’s location needs to be accessible to you. </a:t>
            </a:r>
          </a:p>
          <a:p>
            <a:pPr lvl="1"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6ADD06-0418-8A4B-9D7B-FA45CBCFA74E}" type="slidenum">
              <a:rPr lang="en-US" sz="1400">
                <a:solidFill>
                  <a:srgbClr val="FF8000"/>
                </a:solidFill>
              </a:rPr>
              <a:pPr/>
              <a:t>19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Goals For This Session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723014" y="1361503"/>
            <a:ext cx="7697972" cy="4115594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Understand the basics of...</a:t>
            </a:r>
          </a:p>
          <a:p>
            <a:pPr lvl="1"/>
            <a:r>
              <a:rPr lang="en-US" sz="2000" dirty="0">
                <a:latin typeface="Arial" charset="0"/>
              </a:rPr>
              <a:t>how software works</a:t>
            </a:r>
          </a:p>
          <a:p>
            <a:pPr lvl="1"/>
            <a:r>
              <a:rPr lang="en-US" sz="2000" dirty="0">
                <a:latin typeface="Arial" charset="0"/>
              </a:rPr>
              <a:t>where software is installed</a:t>
            </a:r>
          </a:p>
          <a:p>
            <a:pPr lvl="1"/>
            <a:r>
              <a:rPr lang="en-US" sz="2000" dirty="0">
                <a:latin typeface="Arial" charset="0"/>
              </a:rPr>
              <a:t>how software is accessed and run</a:t>
            </a:r>
          </a:p>
          <a:p>
            <a:r>
              <a:rPr lang="en-US" sz="2400" dirty="0">
                <a:latin typeface="Arial" charset="0"/>
              </a:rPr>
              <a:t>...and the implications for Distributed High Throughput Computing (DHTC)</a:t>
            </a:r>
          </a:p>
          <a:p>
            <a:r>
              <a:rPr lang="en-US" sz="2400" dirty="0">
                <a:latin typeface="Arial" charset="0"/>
              </a:rPr>
              <a:t>Describe what it means to make software “portable”</a:t>
            </a:r>
          </a:p>
          <a:p>
            <a:r>
              <a:rPr lang="en-US" sz="2400" dirty="0">
                <a:latin typeface="Arial" charset="0"/>
              </a:rPr>
              <a:t>Learn about and use software portability techniques</a:t>
            </a:r>
            <a:endParaRPr lang="en-US" sz="2000" dirty="0">
              <a:latin typeface="Arial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C6EC70-D976-384A-8FAE-276D643F5399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Command Line</a:t>
            </a:r>
          </a:p>
        </p:txBody>
      </p:sp>
      <p:pic>
        <p:nvPicPr>
          <p:cNvPr id="31749" name="Content Placeholder 4" descr="calculator comman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943100"/>
            <a:ext cx="5613400" cy="3581400"/>
          </a:xfrm>
        </p:spPr>
      </p:pic>
      <p:sp>
        <p:nvSpPr>
          <p:cNvPr id="317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F236D56-CB83-A143-8FC9-AF9308E59075}" type="slidenum">
              <a:rPr lang="en-US" sz="1400">
                <a:solidFill>
                  <a:srgbClr val="FF8000"/>
                </a:solidFill>
              </a:rPr>
              <a:pPr/>
              <a:t>20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FEFB9-BF6B-BD45-A0D1-1043DC49C97A}"/>
              </a:ext>
            </a:extLst>
          </p:cNvPr>
          <p:cNvSpPr txBox="1"/>
          <p:nvPr/>
        </p:nvSpPr>
        <p:spPr>
          <a:xfrm>
            <a:off x="2494347" y="1401417"/>
            <a:ext cx="4155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/>
              <a:t>How to automate programs?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Command Line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612775" y="1111250"/>
            <a:ext cx="8123238" cy="39052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</a:rPr>
              <a:t>Principle: 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To automatically run software, need to use text commands (command line).</a:t>
            </a:r>
          </a:p>
          <a:p>
            <a:pPr>
              <a:defRPr/>
            </a:pPr>
            <a:r>
              <a:rPr lang="en-US" dirty="0">
                <a:latin typeface="Arial" charset="0"/>
              </a:rPr>
              <a:t>Implications for DHTC: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Software must have ability to be run from the command line.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Multiple commands are okay, as long as they can be executed in order within a job.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B13BC1-D89B-234C-846D-C64B9CEA0F2F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94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95250"/>
            <a:ext cx="7600799" cy="952500"/>
          </a:xfrm>
        </p:spPr>
        <p:txBody>
          <a:bodyPr/>
          <a:lstStyle/>
          <a:p>
            <a:r>
              <a:rPr lang="en-US" dirty="0"/>
              <a:t>Command Line and Location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a program on the command line, your computer needs to know where the program is located in your computer’s file system.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43B5ED-FC22-7C4E-9818-F421B2F0D6B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4095" y="3531809"/>
            <a:ext cx="4850191" cy="13480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python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~/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wrapper.sh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8094" y="3664857"/>
            <a:ext cx="2591174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/>
              <a:t>How does the command</a:t>
            </a:r>
          </a:p>
          <a:p>
            <a:pPr>
              <a:buNone/>
            </a:pPr>
            <a:r>
              <a:rPr lang="en-US" sz="1600" dirty="0"/>
              <a:t>line know what `</a:t>
            </a:r>
            <a:r>
              <a:rPr lang="en-US" sz="1600" dirty="0" err="1"/>
              <a:t>ls`</a:t>
            </a:r>
            <a:r>
              <a:rPr lang="en-US" sz="1600" dirty="0"/>
              <a:t> is? </a:t>
            </a:r>
          </a:p>
          <a:p>
            <a:pPr>
              <a:buNone/>
            </a:pPr>
            <a:r>
              <a:rPr lang="en-US" sz="1600" dirty="0"/>
              <a:t>Where is python installed?</a:t>
            </a:r>
          </a:p>
        </p:txBody>
      </p:sp>
      <p:sp>
        <p:nvSpPr>
          <p:cNvPr id="13" name="Cloud 12"/>
          <p:cNvSpPr/>
          <p:nvPr/>
        </p:nvSpPr>
        <p:spPr bwMode="auto">
          <a:xfrm>
            <a:off x="5866190" y="3386667"/>
            <a:ext cx="2927048" cy="1657047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52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EAF33A-6499-6A49-AC5E-2DB1646F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Location Options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789910-E270-1F43-BF26-FB338BB5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79261"/>
            <a:ext cx="5516218" cy="533135"/>
          </a:xfrm>
        </p:spPr>
        <p:txBody>
          <a:bodyPr/>
          <a:lstStyle/>
          <a:p>
            <a:r>
              <a:rPr lang="en-US" dirty="0"/>
              <a:t>Provide a path (relative or absolute)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92A53F-5287-D147-B9F1-BA751659A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719" y="2857500"/>
            <a:ext cx="4041775" cy="533135"/>
          </a:xfrm>
        </p:spPr>
        <p:txBody>
          <a:bodyPr/>
          <a:lstStyle/>
          <a:p>
            <a:r>
              <a:rPr lang="en-US" dirty="0"/>
              <a:t>Use “the”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24FAD-4AB5-9144-A8C1-CC21CEE2D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B69D3-DA78-F047-93D9-5C6DB85C997D}"/>
              </a:ext>
            </a:extLst>
          </p:cNvPr>
          <p:cNvSpPr txBox="1"/>
          <p:nvPr/>
        </p:nvSpPr>
        <p:spPr>
          <a:xfrm>
            <a:off x="457199" y="1921129"/>
            <a:ext cx="8495693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b="1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b="1" dirty="0">
                <a:solidFill>
                  <a:schemeClr val="bg1"/>
                </a:solidFill>
                <a:latin typeface="Courier"/>
                <a:cs typeface="Courier"/>
              </a:rPr>
              <a:t>/bin/python 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--version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Python 2.7.7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BD492-F151-0C4B-A87C-C1591A3678D8}"/>
              </a:ext>
            </a:extLst>
          </p:cNvPr>
          <p:cNvSpPr txBox="1"/>
          <p:nvPr/>
        </p:nvSpPr>
        <p:spPr>
          <a:xfrm>
            <a:off x="428094" y="3449775"/>
            <a:ext cx="8478763" cy="19759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export PATH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=/Users/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/bin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:$PATH</a:t>
            </a: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/bin:/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1800" dirty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which python</a:t>
            </a: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/bin/python</a:t>
            </a:r>
          </a:p>
        </p:txBody>
      </p:sp>
    </p:spTree>
    <p:extLst>
      <p:ext uri="{BB962C8B-B14F-4D97-AF65-F5344CB8AC3E}">
        <p14:creationId xmlns:p14="http://schemas.microsoft.com/office/powerpoint/2010/main" val="4118217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Command Line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612775" y="1111250"/>
            <a:ext cx="8123238" cy="39052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</a:rPr>
              <a:t>Principle: </a:t>
            </a:r>
          </a:p>
          <a:p>
            <a:pPr lvl="1">
              <a:defRPr/>
            </a:pPr>
            <a:r>
              <a:rPr lang="en-US" dirty="0"/>
              <a:t>To run a program on the command line, the computer has to be able to find it. </a:t>
            </a:r>
            <a:endParaRPr lang="en-US" dirty="0">
              <a:latin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</a:rPr>
              <a:t>Implications for DHTC: 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There are different ways to “find” your software on the command line: relative path, absolute path, and PATH variable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B13BC1-D89B-234C-846D-C64B9CEA0F2F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D23E-68AE-6242-AD34-864A4508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502E8-F042-3A4C-8690-4DFE8531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3905250"/>
          </a:xfrm>
        </p:spPr>
        <p:txBody>
          <a:bodyPr/>
          <a:lstStyle/>
          <a:p>
            <a:r>
              <a:rPr lang="en-US" dirty="0"/>
              <a:t>Run “anywhere” by: </a:t>
            </a:r>
          </a:p>
          <a:p>
            <a:pPr lvl="1"/>
            <a:r>
              <a:rPr lang="en-US" dirty="0"/>
              <a:t>bringing along the software files you need…</a:t>
            </a:r>
          </a:p>
          <a:p>
            <a:pPr lvl="1"/>
            <a:r>
              <a:rPr lang="en-US" dirty="0"/>
              <a:t>to a location you can access/control…</a:t>
            </a:r>
          </a:p>
          <a:p>
            <a:pPr lvl="1"/>
            <a:r>
              <a:rPr lang="en-US" dirty="0"/>
              <a:t>using the command line to run…</a:t>
            </a:r>
          </a:p>
          <a:p>
            <a:pPr lvl="1"/>
            <a:r>
              <a:rPr lang="en-US" dirty="0"/>
              <a:t>by providing the correct software location…</a:t>
            </a:r>
          </a:p>
          <a:p>
            <a:pPr lvl="1"/>
            <a:r>
              <a:rPr lang="en-US" dirty="0"/>
              <a:t>(on Linux).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8EA97-1C30-AB41-9DAC-EE5A0B603D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9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167F-DB05-2543-BE3A-5547FF70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Along </a:t>
            </a:r>
            <a:br>
              <a:rPr lang="en-US" dirty="0"/>
            </a:br>
            <a:r>
              <a:rPr lang="en-US" dirty="0"/>
              <a:t>Software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D68B2-8312-1B4A-8487-B9035E751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13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E7BB20-6A30-C044-8B08-5084C00A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5" y="95250"/>
            <a:ext cx="7199658" cy="952500"/>
          </a:xfrm>
        </p:spPr>
        <p:txBody>
          <a:bodyPr/>
          <a:lstStyle/>
          <a:p>
            <a:r>
              <a:rPr lang="en-US" dirty="0"/>
              <a:t>Ways to Prepare Software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F9C51-1A33-5048-9F27-A816E883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121189"/>
            <a:ext cx="7772400" cy="3905250"/>
          </a:xfrm>
        </p:spPr>
        <p:txBody>
          <a:bodyPr/>
          <a:lstStyle/>
          <a:p>
            <a:r>
              <a:rPr lang="en-US" dirty="0"/>
              <a:t>Download pre-compiled software</a:t>
            </a:r>
          </a:p>
          <a:p>
            <a:r>
              <a:rPr lang="en-US" dirty="0"/>
              <a:t>Compile yourself</a:t>
            </a:r>
          </a:p>
          <a:p>
            <a:pPr lvl="1"/>
            <a:r>
              <a:rPr lang="en-US" dirty="0"/>
              <a:t>Single binary file</a:t>
            </a:r>
          </a:p>
          <a:p>
            <a:pPr lvl="1"/>
            <a:r>
              <a:rPr lang="en-US" dirty="0"/>
              <a:t>Installation contained in a single folder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262DB-B235-8D49-BE76-6532A68A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9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What is Compilation?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3029835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40" y="2345533"/>
            <a:ext cx="814803" cy="126073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Curved Connector 17"/>
          <p:cNvCxnSpPr>
            <a:cxnSpLocks noChangeShapeType="1"/>
            <a:endCxn id="8" idx="3"/>
          </p:cNvCxnSpPr>
          <p:nvPr/>
        </p:nvCxnSpPr>
        <p:spPr bwMode="auto">
          <a:xfrm flipH="1">
            <a:off x="5083961" y="2268071"/>
            <a:ext cx="2382235" cy="1984547"/>
          </a:xfrm>
          <a:prstGeom prst="curvedConnector3">
            <a:avLst>
              <a:gd name="adj1" fmla="val -9596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832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6235114" y="1225578"/>
            <a:ext cx="1057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3111501" y="1886479"/>
            <a:ext cx="28250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compiled + linked into</a:t>
            </a:r>
          </a:p>
        </p:txBody>
      </p:sp>
      <p:sp>
        <p:nvSpPr>
          <p:cNvPr id="39950" name="TextBox 25"/>
          <p:cNvSpPr txBox="1">
            <a:spLocks noChangeArrowheads="1"/>
          </p:cNvSpPr>
          <p:nvPr/>
        </p:nvSpPr>
        <p:spPr bwMode="auto">
          <a:xfrm>
            <a:off x="6927349" y="3852507"/>
            <a:ext cx="9119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run on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4605340" y="2587360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3147596" y="2472779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compiler</a:t>
            </a:r>
          </a:p>
          <a:p>
            <a:pPr eaLnBrk="1" hangingPunct="1">
              <a:buFontTx/>
              <a:buNone/>
            </a:pPr>
            <a:r>
              <a:rPr lang="en-US" sz="2000" dirty="0"/>
              <a:t>and OS</a:t>
            </a:r>
          </a:p>
        </p:txBody>
      </p:sp>
      <p:cxnSp>
        <p:nvCxnSpPr>
          <p:cNvPr id="39953" name="Straight Arrow Connector 29"/>
          <p:cNvCxnSpPr>
            <a:cxnSpLocks noChangeShapeType="1"/>
          </p:cNvCxnSpPr>
          <p:nvPr/>
        </p:nvCxnSpPr>
        <p:spPr bwMode="auto">
          <a:xfrm flipH="1">
            <a:off x="5811599" y="2880674"/>
            <a:ext cx="719137" cy="76596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54" name="TextBox 32"/>
          <p:cNvSpPr txBox="1">
            <a:spLocks noChangeArrowheads="1"/>
          </p:cNvSpPr>
          <p:nvPr/>
        </p:nvSpPr>
        <p:spPr bwMode="auto">
          <a:xfrm>
            <a:off x="6235114" y="3079730"/>
            <a:ext cx="7264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004B-3349-954E-8BB4-E79238D61182}"/>
              </a:ext>
            </a:extLst>
          </p:cNvPr>
          <p:cNvSpPr txBox="1"/>
          <p:nvPr/>
        </p:nvSpPr>
        <p:spPr>
          <a:xfrm>
            <a:off x="-1172" y="4685487"/>
            <a:ext cx="3581430" cy="1029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binary code by Kiran </a:t>
            </a:r>
            <a:r>
              <a:rPr lang="en-US" sz="1050" dirty="0" err="1"/>
              <a:t>Shastry</a:t>
            </a:r>
            <a:r>
              <a:rPr lang="en-US" sz="1050" dirty="0"/>
              <a:t> from the Noun Project</a:t>
            </a:r>
          </a:p>
          <a:p>
            <a:pPr>
              <a:buNone/>
            </a:pPr>
            <a:r>
              <a:rPr lang="en-US" sz="1050" dirty="0"/>
              <a:t>Source Code by Mohamed </a:t>
            </a:r>
            <a:r>
              <a:rPr lang="en-US" sz="1050" dirty="0" err="1"/>
              <a:t>Mbarki</a:t>
            </a:r>
            <a:r>
              <a:rPr lang="en-US" sz="1050" dirty="0"/>
              <a:t> from the Noun Project</a:t>
            </a:r>
          </a:p>
          <a:p>
            <a:pPr>
              <a:buNone/>
            </a:pPr>
            <a:r>
              <a:rPr lang="en-US" sz="1050" dirty="0"/>
              <a:t>Computer by </a:t>
            </a:r>
            <a:r>
              <a:rPr lang="en-US" sz="1050" dirty="0" err="1"/>
              <a:t>rahmat</a:t>
            </a:r>
            <a:r>
              <a:rPr lang="en-US" sz="1050" dirty="0"/>
              <a:t> from the Noun Project</a:t>
            </a:r>
          </a:p>
          <a:p>
            <a:pPr>
              <a:buNone/>
            </a:pPr>
            <a:r>
              <a:rPr lang="en-US" sz="1050" dirty="0"/>
              <a:t>books by Viral </a:t>
            </a:r>
            <a:r>
              <a:rPr lang="en-US" sz="1050" dirty="0" err="1"/>
              <a:t>faisalovers</a:t>
            </a:r>
            <a:r>
              <a:rPr lang="en-US" sz="1050" dirty="0"/>
              <a:t> from the Noun Project</a:t>
            </a:r>
          </a:p>
          <a:p>
            <a:pPr>
              <a:buNone/>
            </a:pP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2F2C-1A22-DC4F-8620-EF5994750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68"/>
          <a:stretch/>
        </p:blipFill>
        <p:spPr>
          <a:xfrm>
            <a:off x="1287633" y="1691287"/>
            <a:ext cx="1389595" cy="1195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AD611-A18A-5E4E-B801-DA2E5DBE0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03"/>
          <a:stretch/>
        </p:blipFill>
        <p:spPr>
          <a:xfrm>
            <a:off x="3228912" y="3472595"/>
            <a:ext cx="1855049" cy="1560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D2B57-FCEC-4D48-A461-403021E20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74"/>
          <a:stretch/>
        </p:blipFill>
        <p:spPr>
          <a:xfrm>
            <a:off x="5098700" y="3655199"/>
            <a:ext cx="962728" cy="823378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0A1B0D74-C510-BD43-A3FB-08178776262D}"/>
              </a:ext>
            </a:extLst>
          </p:cNvPr>
          <p:cNvSpPr/>
          <p:nvPr/>
        </p:nvSpPr>
        <p:spPr bwMode="auto">
          <a:xfrm rot="12973085">
            <a:off x="4938561" y="3384404"/>
            <a:ext cx="1407613" cy="1388060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9D4ADE-0619-A24F-A17C-99226F692A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6061428" y="1607970"/>
            <a:ext cx="1405739" cy="11954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5F887A-DBBB-6548-8DA0-AA7C6D4A4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061428" y="1607970"/>
            <a:ext cx="1405739" cy="1195489"/>
          </a:xfrm>
          <a:prstGeom prst="rect">
            <a:avLst/>
          </a:prstGeom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Static Linking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 sz="1400">
                <a:solidFill>
                  <a:srgbClr val="FF8000"/>
                </a:solidFill>
              </a:rPr>
              <a:pPr/>
              <a:t>29</a:t>
            </a:fld>
            <a:endParaRPr lang="en-US" sz="1400">
              <a:solidFill>
                <a:srgbClr val="FF8000"/>
              </a:solidFill>
            </a:endParaRPr>
          </a:p>
        </p:txBody>
      </p:sp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3029835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40" y="2345533"/>
            <a:ext cx="814803" cy="126073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832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5690746" y="1189164"/>
            <a:ext cx="2489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Static 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2677229" y="1886479"/>
            <a:ext cx="32593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compiled + static link into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4605340" y="2587360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3147596" y="2472779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compiler</a:t>
            </a:r>
          </a:p>
          <a:p>
            <a:pPr eaLnBrk="1" hangingPunct="1">
              <a:buFontTx/>
              <a:buNone/>
            </a:pPr>
            <a:r>
              <a:rPr lang="en-US" sz="2000" dirty="0"/>
              <a:t>and 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004B-3349-954E-8BB4-E79238D61182}"/>
              </a:ext>
            </a:extLst>
          </p:cNvPr>
          <p:cNvSpPr txBox="1"/>
          <p:nvPr/>
        </p:nvSpPr>
        <p:spPr>
          <a:xfrm>
            <a:off x="27002" y="5207042"/>
            <a:ext cx="30844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Book by Aleksandr Vector from the Noun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2F2C-1A22-DC4F-8620-EF5994750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68"/>
          <a:stretch/>
        </p:blipFill>
        <p:spPr>
          <a:xfrm>
            <a:off x="1287633" y="1691287"/>
            <a:ext cx="1389595" cy="1195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AD611-A18A-5E4E-B801-DA2E5DBE02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03"/>
          <a:stretch/>
        </p:blipFill>
        <p:spPr>
          <a:xfrm>
            <a:off x="3228912" y="3472595"/>
            <a:ext cx="1855049" cy="1560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D2B57-FCEC-4D48-A461-403021E20E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474"/>
          <a:stretch/>
        </p:blipFill>
        <p:spPr>
          <a:xfrm>
            <a:off x="5098700" y="3655199"/>
            <a:ext cx="962728" cy="823378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0A1B0D74-C510-BD43-A3FB-08178776262D}"/>
              </a:ext>
            </a:extLst>
          </p:cNvPr>
          <p:cNvSpPr/>
          <p:nvPr/>
        </p:nvSpPr>
        <p:spPr bwMode="auto">
          <a:xfrm rot="12973085">
            <a:off x="4938561" y="3384404"/>
            <a:ext cx="1407613" cy="1388060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7A513-8C72-8E47-A28C-E52E09C99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664"/>
          <a:stretch/>
        </p:blipFill>
        <p:spPr>
          <a:xfrm>
            <a:off x="6414425" y="2251100"/>
            <a:ext cx="635805" cy="504422"/>
          </a:xfrm>
          <a:prstGeom prst="rect">
            <a:avLst/>
          </a:prstGeom>
        </p:spPr>
      </p:pic>
      <p:cxnSp>
        <p:nvCxnSpPr>
          <p:cNvPr id="26" name="Straight Arrow Connector 14">
            <a:extLst>
              <a:ext uri="{FF2B5EF4-FFF2-40B4-BE49-F238E27FC236}">
                <a16:creationId xmlns:a16="http://schemas.microsoft.com/office/drawing/2014/main" id="{C151B22E-1360-E54A-A694-01BF3C7BDD56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7467167" y="2205715"/>
            <a:ext cx="792250" cy="267064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14">
            <a:extLst>
              <a:ext uri="{FF2B5EF4-FFF2-40B4-BE49-F238E27FC236}">
                <a16:creationId xmlns:a16="http://schemas.microsoft.com/office/drawing/2014/main" id="{4E347932-33D0-384F-8535-69BB92C2EF3B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7467167" y="2205715"/>
            <a:ext cx="862180" cy="115263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14">
            <a:extLst>
              <a:ext uri="{FF2B5EF4-FFF2-40B4-BE49-F238E27FC236}">
                <a16:creationId xmlns:a16="http://schemas.microsoft.com/office/drawing/2014/main" id="{34238152-2DDA-7B43-B248-BFD85B75736C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7467167" y="2205715"/>
            <a:ext cx="932317" cy="238804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" name="TextBox 25">
            <a:extLst>
              <a:ext uri="{FF2B5EF4-FFF2-40B4-BE49-F238E27FC236}">
                <a16:creationId xmlns:a16="http://schemas.microsoft.com/office/drawing/2014/main" id="{1558C0EA-B13E-5E4E-A4E1-B9EFC107A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748" y="3678324"/>
            <a:ext cx="17387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run anywhere</a:t>
            </a:r>
          </a:p>
        </p:txBody>
      </p:sp>
    </p:spTree>
    <p:extLst>
      <p:ext uri="{BB962C8B-B14F-4D97-AF65-F5344CB8AC3E}">
        <p14:creationId xmlns:p14="http://schemas.microsoft.com/office/powerpoint/2010/main" val="183803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An Analogy</a:t>
            </a:r>
          </a:p>
        </p:txBody>
      </p:sp>
      <p:sp>
        <p:nvSpPr>
          <p:cNvPr id="18435" name="Content Placeholder 7"/>
          <p:cNvSpPr>
            <a:spLocks noGrp="1"/>
          </p:cNvSpPr>
          <p:nvPr>
            <p:ph sz="half" idx="2"/>
          </p:nvPr>
        </p:nvSpPr>
        <p:spPr>
          <a:xfrm>
            <a:off x="4702175" y="1598681"/>
            <a:ext cx="3862388" cy="2715315"/>
          </a:xfrm>
        </p:spPr>
        <p:txBody>
          <a:bodyPr/>
          <a:lstStyle/>
          <a:p>
            <a:pPr marL="0" indent="0">
              <a:buFont typeface="Times" charset="0"/>
              <a:buNone/>
            </a:pPr>
            <a:r>
              <a:rPr lang="en-US" sz="3600" dirty="0">
                <a:latin typeface="Arial" charset="0"/>
              </a:rPr>
              <a:t>Running software on your own computer is like cooking in your own kitchen.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32282E1-464C-0F42-8F36-060CC02196B5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CAEFB-541C-0E49-A32D-4D8DFB02421A}"/>
              </a:ext>
            </a:extLst>
          </p:cNvPr>
          <p:cNvSpPr txBox="1"/>
          <p:nvPr/>
        </p:nvSpPr>
        <p:spPr>
          <a:xfrm>
            <a:off x="6798929" y="5468779"/>
            <a:ext cx="21355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/>
              <a:t>Photo by </a:t>
            </a:r>
            <a:r>
              <a:rPr lang="en-US" sz="1000" dirty="0">
                <a:hlinkClick r:id="rId3"/>
              </a:rPr>
              <a:t>jschantz</a:t>
            </a:r>
            <a:r>
              <a:rPr lang="en-US" sz="1000" dirty="0"/>
              <a:t> on </a:t>
            </a:r>
            <a:r>
              <a:rPr lang="en-US" sz="1000" dirty="0">
                <a:hlinkClick r:id="rId4"/>
              </a:rPr>
              <a:t>flickr</a:t>
            </a:r>
            <a:r>
              <a:rPr lang="en-US" sz="1000" dirty="0"/>
              <a:t>, CC-BY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2071C-6932-1E47-80C7-F3F48E8436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88975" y="1773996"/>
            <a:ext cx="3810000" cy="254000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E47B-E9FA-B74E-8052-0AA19381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E1D8C-12D9-8A43-A1E2-4633C072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compiler (like </a:t>
            </a:r>
            <a:r>
              <a:rPr lang="en-US" dirty="0" err="1"/>
              <a:t>gcc</a:t>
            </a:r>
            <a:r>
              <a:rPr lang="en-US" dirty="0"/>
              <a:t>) directly</a:t>
            </a:r>
          </a:p>
          <a:p>
            <a:pPr lvl="1"/>
            <a:r>
              <a:rPr lang="en-US" dirty="0"/>
              <a:t>Can use options to control compilation process</a:t>
            </a:r>
          </a:p>
          <a:p>
            <a:r>
              <a:rPr lang="en-US" dirty="0"/>
              <a:t>More common: </a:t>
            </a:r>
          </a:p>
          <a:p>
            <a:pPr marL="457200" lvl="1" indent="0">
              <a:buNone/>
            </a:pPr>
            <a:r>
              <a:rPr lang="en-US" dirty="0"/>
              <a:t>./configure # can also include options</a:t>
            </a:r>
          </a:p>
          <a:p>
            <a:pPr marL="457200" lvl="1" indent="0">
              <a:buNone/>
            </a:pPr>
            <a:r>
              <a:rPr lang="en-US" dirty="0"/>
              <a:t>make</a:t>
            </a:r>
          </a:p>
          <a:p>
            <a:pPr marL="457200" lvl="1" indent="0">
              <a:buNone/>
            </a:pPr>
            <a:r>
              <a:rPr lang="en-US" dirty="0"/>
              <a:t>make install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89D0F-00BE-3D4A-9556-E609FE8E20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D1AD9C-E139-E049-9714-BA59E16C11E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0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Interpreted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6" y="1111251"/>
            <a:ext cx="8118475" cy="4077229"/>
          </a:xfrm>
        </p:spPr>
        <p:txBody>
          <a:bodyPr/>
          <a:lstStyle/>
          <a:p>
            <a:pPr>
              <a:defRPr/>
            </a:pPr>
            <a:r>
              <a:rPr lang="en-US" dirty="0"/>
              <a:t>Instead of being compiled and then run…</a:t>
            </a:r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…interpreted languages are translated into binary code “on the fly.”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4C4BDA-6212-2E4A-854D-8F58842D4D50}" type="slidenum">
              <a:rPr lang="en-US" sz="1400">
                <a:solidFill>
                  <a:srgbClr val="FF8000"/>
                </a:solidFill>
              </a:rPr>
              <a:pPr/>
              <a:t>31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881A36-AD18-5944-9E5E-0EC472774C0B}"/>
              </a:ext>
            </a:extLst>
          </p:cNvPr>
          <p:cNvSpPr txBox="1"/>
          <p:nvPr/>
        </p:nvSpPr>
        <p:spPr>
          <a:xfrm>
            <a:off x="0" y="4867623"/>
            <a:ext cx="3130985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script by Adrien Coquet from the Noun Project</a:t>
            </a:r>
          </a:p>
          <a:p>
            <a:pPr>
              <a:buNone/>
            </a:pPr>
            <a:r>
              <a:rPr lang="en-US" sz="1050" dirty="0"/>
              <a:t>translate by Adrien Coquet from the Noun Project</a:t>
            </a:r>
          </a:p>
          <a:p>
            <a:pPr>
              <a:buNone/>
            </a:pPr>
            <a:r>
              <a:rPr lang="en-US" sz="1050" dirty="0"/>
              <a:t>coding by </a:t>
            </a:r>
            <a:r>
              <a:rPr lang="en-US" sz="1050" dirty="0" err="1"/>
              <a:t>Vectorstall</a:t>
            </a:r>
            <a:r>
              <a:rPr lang="en-US" sz="1050" dirty="0"/>
              <a:t> from the Noun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30678-9EAA-3D42-BFE9-0CB7AFC0F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44"/>
          <a:stretch/>
        </p:blipFill>
        <p:spPr>
          <a:xfrm>
            <a:off x="2933042" y="3797440"/>
            <a:ext cx="1414013" cy="11390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4B46A7-5FDD-9240-B843-46F7A327B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68"/>
          <a:stretch/>
        </p:blipFill>
        <p:spPr>
          <a:xfrm>
            <a:off x="1390412" y="1776779"/>
            <a:ext cx="1173306" cy="10094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02B89E-FB87-EF44-B6C7-1FFEC7D4A7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03"/>
          <a:stretch/>
        </p:blipFill>
        <p:spPr>
          <a:xfrm>
            <a:off x="6482700" y="1711255"/>
            <a:ext cx="1363000" cy="11462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00EF57-79CB-B944-A60D-BA57D624F7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3951757" y="1756901"/>
            <a:ext cx="1240486" cy="1054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590F3C-97AB-2649-934B-22214A3E5E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03"/>
          <a:stretch/>
        </p:blipFill>
        <p:spPr>
          <a:xfrm>
            <a:off x="6482700" y="3797440"/>
            <a:ext cx="1363000" cy="1146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4CE52-A2FF-D746-8E71-F00479EA26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049"/>
          <a:stretch/>
        </p:blipFill>
        <p:spPr>
          <a:xfrm>
            <a:off x="1133025" y="3912558"/>
            <a:ext cx="1095618" cy="908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E479C3-B820-A144-BF5E-31BAAA1445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391"/>
          <a:stretch/>
        </p:blipFill>
        <p:spPr>
          <a:xfrm>
            <a:off x="4870176" y="3964668"/>
            <a:ext cx="973999" cy="80460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C5CB9A-1E93-1F41-BEF7-527D1D9255B2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auto">
          <a:xfrm>
            <a:off x="2563718" y="2281485"/>
            <a:ext cx="1388039" cy="2892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00531F-5548-B341-81F3-7DE33BCF630D}"/>
              </a:ext>
            </a:extLst>
          </p:cNvPr>
          <p:cNvCxnSpPr>
            <a:cxnSpLocks/>
            <a:endCxn id="23" idx="1"/>
          </p:cNvCxnSpPr>
          <p:nvPr/>
        </p:nvCxnSpPr>
        <p:spPr bwMode="auto">
          <a:xfrm>
            <a:off x="5192243" y="2281484"/>
            <a:ext cx="1290457" cy="289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460D14-4DC9-FD4F-89C0-C7F7721C283E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2228643" y="4366973"/>
            <a:ext cx="704399" cy="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625036-58E5-C94A-83AE-DBABA493756A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 bwMode="auto">
          <a:xfrm flipV="1">
            <a:off x="4347055" y="4366972"/>
            <a:ext cx="523121" cy="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8214A6-7723-3645-96A7-00FD18545750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 bwMode="auto">
          <a:xfrm>
            <a:off x="5844175" y="4366972"/>
            <a:ext cx="638525" cy="359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43587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F3E4-310B-E440-BCBE-E3FAE36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7DCC-2CE4-6943-BD30-682F228A0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written in C, C++ and Fortran are typically compiled. </a:t>
            </a:r>
          </a:p>
          <a:p>
            <a:r>
              <a:rPr lang="en-US" dirty="0"/>
              <a:t>For interpreted (scripting) languages like </a:t>
            </a:r>
            <a:r>
              <a:rPr lang="en-US" dirty="0" err="1"/>
              <a:t>perl</a:t>
            </a:r>
            <a:r>
              <a:rPr lang="en-US" dirty="0"/>
              <a:t>, Python, R, or Julia: </a:t>
            </a:r>
          </a:p>
          <a:p>
            <a:pPr lvl="1"/>
            <a:r>
              <a:rPr lang="en-US" dirty="0"/>
              <a:t>Don’t compile the scripts, but *do* use a compiled copy of the underlying language interpreter.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93E6C-B61A-8F4B-9212-397A52258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96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8396BA4-F0A5-F540-9141-D1C0BF31D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35"/>
          <a:stretch/>
        </p:blipFill>
        <p:spPr>
          <a:xfrm>
            <a:off x="4602477" y="3292167"/>
            <a:ext cx="1359435" cy="1148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DB551-5EC7-F646-AEC4-F1A42513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B4451-D75F-404B-BA26-6A2A53CF8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is a scripting language…but can also be compiled.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4C517-D358-E342-BB88-D8976BD02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B62865-DAA9-F54D-982B-6AA0C7495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4649223" y="2252742"/>
            <a:ext cx="1240486" cy="1054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9A03E-4327-D24D-B9CE-1FA0CE1BC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49"/>
          <a:stretch/>
        </p:blipFill>
        <p:spPr>
          <a:xfrm>
            <a:off x="624035" y="2243084"/>
            <a:ext cx="1295058" cy="1074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E3A381-91EF-184D-8D05-D9CB9FE50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6234195" y="2889933"/>
            <a:ext cx="973999" cy="8046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F00D06-7994-7144-A9CA-C1B116A213EE}"/>
              </a:ext>
            </a:extLst>
          </p:cNvPr>
          <p:cNvCxnSpPr>
            <a:stCxn id="11" idx="3"/>
            <a:endCxn id="10" idx="1"/>
          </p:cNvCxnSpPr>
          <p:nvPr/>
        </p:nvCxnSpPr>
        <p:spPr bwMode="auto">
          <a:xfrm>
            <a:off x="1919093" y="2780218"/>
            <a:ext cx="2730130" cy="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B2849F1-8903-234D-8C9F-409F88F57359}"/>
              </a:ext>
            </a:extLst>
          </p:cNvPr>
          <p:cNvSpPr/>
          <p:nvPr/>
        </p:nvSpPr>
        <p:spPr bwMode="auto">
          <a:xfrm>
            <a:off x="5592726" y="2169045"/>
            <a:ext cx="595423" cy="2289799"/>
          </a:xfrm>
          <a:prstGeom prst="rightBrace">
            <a:avLst/>
          </a:prstGeom>
          <a:noFill/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CAC7-E1DB-F346-B25B-53A2630E1726}"/>
              </a:ext>
            </a:extLst>
          </p:cNvPr>
          <p:cNvSpPr txBox="1"/>
          <p:nvPr/>
        </p:nvSpPr>
        <p:spPr>
          <a:xfrm>
            <a:off x="1919093" y="2422989"/>
            <a:ext cx="3123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/>
              <a:t>compile .m files using </a:t>
            </a:r>
            <a:r>
              <a:rPr lang="en-US" sz="2000" dirty="0" err="1"/>
              <a:t>Matlab</a:t>
            </a:r>
            <a:r>
              <a:rPr lang="en-US" sz="2000" dirty="0"/>
              <a:t> compiler (mcc)</a:t>
            </a:r>
          </a:p>
          <a:p>
            <a:pPr>
              <a:buNone/>
            </a:pPr>
            <a:r>
              <a:rPr lang="en-US" sz="2000" dirty="0"/>
              <a:t>[Requires license]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BBB227-8D47-E34D-B148-A8A6F18297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903"/>
          <a:stretch/>
        </p:blipFill>
        <p:spPr>
          <a:xfrm>
            <a:off x="7259408" y="2719114"/>
            <a:ext cx="1363000" cy="114624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4D4E36-A7F1-7449-8473-39BCDBFC088C}"/>
              </a:ext>
            </a:extLst>
          </p:cNvPr>
          <p:cNvCxnSpPr>
            <a:cxnSpLocks/>
          </p:cNvCxnSpPr>
          <p:nvPr/>
        </p:nvCxnSpPr>
        <p:spPr bwMode="auto">
          <a:xfrm>
            <a:off x="6234195" y="3302870"/>
            <a:ext cx="1025213" cy="0"/>
          </a:xfrm>
          <a:prstGeom prst="straightConnector1">
            <a:avLst/>
          </a:prstGeom>
          <a:noFill/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FCFA48-1E01-B446-8122-B58F99B4A123}"/>
              </a:ext>
            </a:extLst>
          </p:cNvPr>
          <p:cNvSpPr txBox="1"/>
          <p:nvPr/>
        </p:nvSpPr>
        <p:spPr>
          <a:xfrm>
            <a:off x="4817520" y="4425579"/>
            <a:ext cx="4326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/>
              <a:t>compiled file and </a:t>
            </a:r>
            <a:r>
              <a:rPr lang="en-US" sz="2000" dirty="0" err="1"/>
              <a:t>Matlab</a:t>
            </a:r>
            <a:r>
              <a:rPr lang="en-US" sz="2000" dirty="0"/>
              <a:t> Runtime work together to run program. </a:t>
            </a:r>
          </a:p>
          <a:p>
            <a:pPr>
              <a:buNone/>
            </a:pPr>
            <a:r>
              <a:rPr lang="en-US" sz="2000" dirty="0"/>
              <a:t>[no license needed]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B7DCC6-9B9E-A447-8F44-6959096B9580}"/>
              </a:ext>
            </a:extLst>
          </p:cNvPr>
          <p:cNvSpPr txBox="1"/>
          <p:nvPr/>
        </p:nvSpPr>
        <p:spPr>
          <a:xfrm>
            <a:off x="0" y="5063992"/>
            <a:ext cx="3068469" cy="447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M File by Viktor </a:t>
            </a:r>
            <a:r>
              <a:rPr lang="en-US" sz="1050" dirty="0" err="1"/>
              <a:t>Vorobyev</a:t>
            </a:r>
            <a:r>
              <a:rPr lang="en-US" sz="1050" dirty="0"/>
              <a:t> from the Noun Project</a:t>
            </a:r>
          </a:p>
          <a:p>
            <a:pPr>
              <a:buNone/>
            </a:pPr>
            <a:r>
              <a:rPr lang="en-US" sz="1050" dirty="0"/>
              <a:t>Gears by Trevor Dsouza from the Noun Project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DBA4-2AB5-3E43-A3A3-1CF78B1261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609"/>
          <a:stretch/>
        </p:blipFill>
        <p:spPr>
          <a:xfrm>
            <a:off x="4787015" y="3301122"/>
            <a:ext cx="990357" cy="7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63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CA6C-ED5B-9D42-9A54-26B06252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Run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45DDE-1352-074D-8C1F-16B903720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E7D96-ABA6-6E44-BD8F-832D4DB51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Software must be a single compiled binary file.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C04AD1-DC06-F04D-B410-0DFED8DF4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Wrapper Script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196A64-11E2-6D4A-9243-7A02459A96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Software can be in any compiled format.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DD218-A61C-7640-B9FE-31FFF4321F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99B06-216F-744F-8D4C-C1D673C0EA6B}"/>
              </a:ext>
            </a:extLst>
          </p:cNvPr>
          <p:cNvSpPr txBox="1"/>
          <p:nvPr/>
        </p:nvSpPr>
        <p:spPr>
          <a:xfrm>
            <a:off x="742915" y="2802554"/>
            <a:ext cx="3468757" cy="1034129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executable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queue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B9D47-5C16-404B-85F6-C5DFD6E3C408}"/>
              </a:ext>
            </a:extLst>
          </p:cNvPr>
          <p:cNvSpPr txBox="1"/>
          <p:nvPr/>
        </p:nvSpPr>
        <p:spPr>
          <a:xfrm>
            <a:off x="4783103" y="2797584"/>
            <a:ext cx="3468757" cy="1224951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executable =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run_program.sh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transfer_input_files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program.tar.gz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queue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39361-2F67-B14E-8CAE-6F7C9F7EC9F1}"/>
              </a:ext>
            </a:extLst>
          </p:cNvPr>
          <p:cNvSpPr txBox="1"/>
          <p:nvPr/>
        </p:nvSpPr>
        <p:spPr>
          <a:xfrm>
            <a:off x="4783103" y="4071007"/>
            <a:ext cx="3468757" cy="1520416"/>
          </a:xfrm>
          <a:prstGeom prst="rect">
            <a:avLst/>
          </a:prstGeom>
          <a:solidFill>
            <a:schemeClr val="accent3">
              <a:lumMod val="8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run_program.sh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tar –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xzf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program.tar.gz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program/bin/run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in.dat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6F7C7-287E-7E42-B4F4-2652066E2BC0}"/>
              </a:ext>
            </a:extLst>
          </p:cNvPr>
          <p:cNvSpPr txBox="1"/>
          <p:nvPr/>
        </p:nvSpPr>
        <p:spPr>
          <a:xfrm>
            <a:off x="742915" y="4050847"/>
            <a:ext cx="3468757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157B9C-EDB8-8745-A672-8049BB8394FC}"/>
              </a:ext>
            </a:extLst>
          </p:cNvPr>
          <p:cNvCxnSpPr>
            <a:cxnSpLocks/>
          </p:cNvCxnSpPr>
          <p:nvPr/>
        </p:nvCxnSpPr>
        <p:spPr bwMode="auto">
          <a:xfrm flipV="1">
            <a:off x="3130826" y="3120887"/>
            <a:ext cx="0" cy="92996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2D08A-265F-BD48-9C43-3DBE6D3007C8}"/>
              </a:ext>
            </a:extLst>
          </p:cNvPr>
          <p:cNvCxnSpPr/>
          <p:nvPr/>
        </p:nvCxnSpPr>
        <p:spPr bwMode="auto">
          <a:xfrm flipV="1">
            <a:off x="7832034" y="3120887"/>
            <a:ext cx="0" cy="95012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74918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Single Binary Workflow</a:t>
            </a:r>
          </a:p>
        </p:txBody>
      </p:sp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F7CF1CB-D971-F747-A652-6CABEDC2BD4B}" type="slidenum">
              <a:rPr lang="en-US" sz="1400">
                <a:solidFill>
                  <a:srgbClr val="FF8000"/>
                </a:solidFill>
              </a:rPr>
              <a:pPr/>
              <a:t>35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3013" name="TextBox 22"/>
          <p:cNvSpPr txBox="1">
            <a:spLocks noChangeArrowheads="1"/>
          </p:cNvSpPr>
          <p:nvPr/>
        </p:nvSpPr>
        <p:spPr bwMode="auto">
          <a:xfrm>
            <a:off x="239217" y="135451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Option 1</a:t>
            </a:r>
          </a:p>
        </p:txBody>
      </p:sp>
      <p:sp>
        <p:nvSpPr>
          <p:cNvPr id="43014" name="TextBox 23"/>
          <p:cNvSpPr txBox="1">
            <a:spLocks noChangeArrowheads="1"/>
          </p:cNvSpPr>
          <p:nvPr/>
        </p:nvSpPr>
        <p:spPr bwMode="auto">
          <a:xfrm>
            <a:off x="3271227" y="2089197"/>
            <a:ext cx="1878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Static binary</a:t>
            </a:r>
          </a:p>
        </p:txBody>
      </p:sp>
      <p:sp>
        <p:nvSpPr>
          <p:cNvPr id="43018" name="Rounded Rectangle 2"/>
          <p:cNvSpPr>
            <a:spLocks noChangeArrowheads="1"/>
          </p:cNvSpPr>
          <p:nvPr/>
        </p:nvSpPr>
        <p:spPr bwMode="auto">
          <a:xfrm>
            <a:off x="2995002" y="1835198"/>
            <a:ext cx="2493962" cy="2510896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Rounded Rectangle 29"/>
          <p:cNvSpPr>
            <a:spLocks noChangeArrowheads="1"/>
          </p:cNvSpPr>
          <p:nvPr/>
        </p:nvSpPr>
        <p:spPr bwMode="auto">
          <a:xfrm>
            <a:off x="6700838" y="1452563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0" name="Rounded Rectangle 31"/>
          <p:cNvSpPr>
            <a:spLocks noChangeArrowheads="1"/>
          </p:cNvSpPr>
          <p:nvPr/>
        </p:nvSpPr>
        <p:spPr bwMode="auto">
          <a:xfrm>
            <a:off x="6700838" y="2701396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Rounded Rectangle 32"/>
          <p:cNvSpPr>
            <a:spLocks noChangeArrowheads="1"/>
          </p:cNvSpPr>
          <p:nvPr/>
        </p:nvSpPr>
        <p:spPr bwMode="auto">
          <a:xfrm>
            <a:off x="6699250" y="3988595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2" name="TextBox 33"/>
          <p:cNvSpPr txBox="1">
            <a:spLocks noChangeArrowheads="1"/>
          </p:cNvSpPr>
          <p:nvPr/>
        </p:nvSpPr>
        <p:spPr bwMode="auto">
          <a:xfrm>
            <a:off x="2768600" y="1375834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3023" name="TextBox 34"/>
          <p:cNvSpPr txBox="1">
            <a:spLocks noChangeArrowheads="1"/>
          </p:cNvSpPr>
          <p:nvPr/>
        </p:nvSpPr>
        <p:spPr bwMode="auto">
          <a:xfrm>
            <a:off x="6256339" y="10451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3024" name="Straight Arrow Connector 9"/>
          <p:cNvCxnSpPr>
            <a:cxnSpLocks noChangeShapeType="1"/>
            <a:stCxn id="43018" idx="3"/>
            <a:endCxn id="43019" idx="1"/>
          </p:cNvCxnSpPr>
          <p:nvPr/>
        </p:nvCxnSpPr>
        <p:spPr bwMode="auto">
          <a:xfrm flipV="1">
            <a:off x="5488964" y="2033324"/>
            <a:ext cx="1211874" cy="105732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3025" name="Straight Arrow Connector 15"/>
          <p:cNvCxnSpPr>
            <a:cxnSpLocks noChangeShapeType="1"/>
            <a:stCxn id="43018" idx="3"/>
            <a:endCxn id="43020" idx="1"/>
          </p:cNvCxnSpPr>
          <p:nvPr/>
        </p:nvCxnSpPr>
        <p:spPr bwMode="auto">
          <a:xfrm>
            <a:off x="5488964" y="3090646"/>
            <a:ext cx="1211874" cy="19151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3026" name="Straight Arrow Connector 19"/>
          <p:cNvCxnSpPr>
            <a:cxnSpLocks noChangeShapeType="1"/>
            <a:stCxn id="43018" idx="3"/>
            <a:endCxn id="43021" idx="1"/>
          </p:cNvCxnSpPr>
          <p:nvPr/>
        </p:nvCxnSpPr>
        <p:spPr bwMode="auto">
          <a:xfrm>
            <a:off x="5488964" y="3090646"/>
            <a:ext cx="1210286" cy="147871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3039" name="Straight Arrow Connector 47"/>
          <p:cNvCxnSpPr>
            <a:cxnSpLocks noChangeShapeType="1"/>
          </p:cNvCxnSpPr>
          <p:nvPr/>
        </p:nvCxnSpPr>
        <p:spPr bwMode="auto">
          <a:xfrm>
            <a:off x="1826698" y="2670308"/>
            <a:ext cx="1492155" cy="573796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040" name="TextBox 48"/>
          <p:cNvSpPr txBox="1">
            <a:spLocks noChangeArrowheads="1"/>
          </p:cNvSpPr>
          <p:nvPr/>
        </p:nvSpPr>
        <p:spPr bwMode="auto">
          <a:xfrm>
            <a:off x="329703" y="1660105"/>
            <a:ext cx="12452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compile</a:t>
            </a:r>
          </a:p>
        </p:txBody>
      </p:sp>
      <p:pic>
        <p:nvPicPr>
          <p:cNvPr id="43041" name="Picture 51" descr="brows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6" y="4397375"/>
            <a:ext cx="184192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042" name="Straight Arrow Connector 53"/>
          <p:cNvCxnSpPr>
            <a:cxnSpLocks noChangeShapeType="1"/>
            <a:stCxn id="43041" idx="0"/>
          </p:cNvCxnSpPr>
          <p:nvPr/>
        </p:nvCxnSpPr>
        <p:spPr bwMode="auto">
          <a:xfrm flipV="1">
            <a:off x="1419016" y="3244104"/>
            <a:ext cx="1899837" cy="115327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043" name="TextBox 54"/>
          <p:cNvSpPr txBox="1">
            <a:spLocks noChangeArrowheads="1"/>
          </p:cNvSpPr>
          <p:nvPr/>
        </p:nvSpPr>
        <p:spPr bwMode="auto">
          <a:xfrm>
            <a:off x="515328" y="3836459"/>
            <a:ext cx="15023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download</a:t>
            </a:r>
          </a:p>
        </p:txBody>
      </p:sp>
      <p:sp>
        <p:nvSpPr>
          <p:cNvPr id="43044" name="TextBox 55"/>
          <p:cNvSpPr txBox="1">
            <a:spLocks noChangeArrowheads="1"/>
          </p:cNvSpPr>
          <p:nvPr/>
        </p:nvSpPr>
        <p:spPr bwMode="auto">
          <a:xfrm>
            <a:off x="470879" y="349250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Option 2</a:t>
            </a:r>
          </a:p>
        </p:txBody>
      </p:sp>
      <p:cxnSp>
        <p:nvCxnSpPr>
          <p:cNvPr id="43045" name="Straight Connector 57"/>
          <p:cNvCxnSpPr>
            <a:cxnSpLocks noChangeShapeType="1"/>
          </p:cNvCxnSpPr>
          <p:nvPr/>
        </p:nvCxnSpPr>
        <p:spPr bwMode="auto">
          <a:xfrm>
            <a:off x="230188" y="3315231"/>
            <a:ext cx="2109788" cy="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0D0EA12F-9F08-0C4F-8838-E23141DF7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3515953" y="2684412"/>
            <a:ext cx="1405739" cy="11954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2EAA492-BB09-DA47-9770-85FC4C44D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3868950" y="3327542"/>
            <a:ext cx="635805" cy="5044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6D3EDE-C044-5E4C-A584-861A4E2C1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831923" y="1547325"/>
            <a:ext cx="1206682" cy="10262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585EE9-0A93-3847-8EF7-4B1AD1B6E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7158990" y="2107161"/>
            <a:ext cx="545773" cy="4329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20E79C7-8686-7949-83F4-7DC20DDEB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853513" y="2769055"/>
            <a:ext cx="1206682" cy="102620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48283C-5E3B-7F42-B092-DA29CC3B9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7180580" y="3328891"/>
            <a:ext cx="545773" cy="4329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DD0B341-5B06-4F44-AA97-8CF03B5E4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871555" y="4056253"/>
            <a:ext cx="1206682" cy="10262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E1C629D-1CF1-D344-BB68-24921C3EE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7198622" y="4616089"/>
            <a:ext cx="545773" cy="4329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1A5F2C3-C017-F84C-8709-2810846FB4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68"/>
          <a:stretch/>
        </p:blipFill>
        <p:spPr>
          <a:xfrm>
            <a:off x="925986" y="2221021"/>
            <a:ext cx="987352" cy="8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96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Wrapper Script Workflow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C78C8-10C2-A843-882E-D2283988E32F}" type="slidenum">
              <a:rPr lang="en-US" sz="1400">
                <a:solidFill>
                  <a:srgbClr val="FF8000"/>
                </a:solidFill>
              </a:rPr>
              <a:pPr/>
              <a:t>36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7107" name="Rounded Rectangle 2"/>
          <p:cNvSpPr>
            <a:spLocks noChangeArrowheads="1"/>
          </p:cNvSpPr>
          <p:nvPr/>
        </p:nvSpPr>
        <p:spPr bwMode="auto">
          <a:xfrm>
            <a:off x="366713" y="1861344"/>
            <a:ext cx="2493962" cy="343032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Rounded Rectangle 29"/>
          <p:cNvSpPr>
            <a:spLocks noChangeArrowheads="1"/>
          </p:cNvSpPr>
          <p:nvPr/>
        </p:nvSpPr>
        <p:spPr bwMode="auto">
          <a:xfrm>
            <a:off x="4421188" y="1516063"/>
            <a:ext cx="391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Rounded Rectangle 31"/>
          <p:cNvSpPr>
            <a:spLocks noChangeArrowheads="1"/>
          </p:cNvSpPr>
          <p:nvPr/>
        </p:nvSpPr>
        <p:spPr bwMode="auto">
          <a:xfrm>
            <a:off x="4421189" y="2766219"/>
            <a:ext cx="39020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Rounded Rectangle 32"/>
          <p:cNvSpPr>
            <a:spLocks noChangeArrowheads="1"/>
          </p:cNvSpPr>
          <p:nvPr/>
        </p:nvSpPr>
        <p:spPr bwMode="auto">
          <a:xfrm>
            <a:off x="4419601" y="4053417"/>
            <a:ext cx="38893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TextBox 33"/>
          <p:cNvSpPr txBox="1">
            <a:spLocks noChangeArrowheads="1"/>
          </p:cNvSpPr>
          <p:nvPr/>
        </p:nvSpPr>
        <p:spPr bwMode="auto">
          <a:xfrm>
            <a:off x="488950" y="1440657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7112" name="TextBox 34"/>
          <p:cNvSpPr txBox="1">
            <a:spLocks noChangeArrowheads="1"/>
          </p:cNvSpPr>
          <p:nvPr/>
        </p:nvSpPr>
        <p:spPr bwMode="auto">
          <a:xfrm>
            <a:off x="3976689" y="11086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7113" name="Straight Arrow Connector 9"/>
          <p:cNvCxnSpPr>
            <a:cxnSpLocks noChangeShapeType="1"/>
            <a:stCxn id="47107" idx="3"/>
            <a:endCxn id="47108" idx="1"/>
          </p:cNvCxnSpPr>
          <p:nvPr/>
        </p:nvCxnSpPr>
        <p:spPr bwMode="auto">
          <a:xfrm flipV="1">
            <a:off x="2860676" y="2096824"/>
            <a:ext cx="1560513" cy="147902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Straight Arrow Connector 15"/>
          <p:cNvCxnSpPr>
            <a:cxnSpLocks noChangeShapeType="1"/>
            <a:stCxn id="47107" idx="3"/>
            <a:endCxn id="47109" idx="1"/>
          </p:cNvCxnSpPr>
          <p:nvPr/>
        </p:nvCxnSpPr>
        <p:spPr bwMode="auto">
          <a:xfrm flipV="1">
            <a:off x="2860676" y="3346979"/>
            <a:ext cx="1560513" cy="22886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115" name="Straight Arrow Connector 19"/>
          <p:cNvCxnSpPr>
            <a:cxnSpLocks noChangeShapeType="1"/>
            <a:stCxn id="47107" idx="3"/>
            <a:endCxn id="47110" idx="1"/>
          </p:cNvCxnSpPr>
          <p:nvPr/>
        </p:nvCxnSpPr>
        <p:spPr bwMode="auto">
          <a:xfrm>
            <a:off x="2860676" y="3575844"/>
            <a:ext cx="1558925" cy="105833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124" name="TextBox 20"/>
          <p:cNvSpPr txBox="1">
            <a:spLocks noChangeArrowheads="1"/>
          </p:cNvSpPr>
          <p:nvPr/>
        </p:nvSpPr>
        <p:spPr bwMode="auto">
          <a:xfrm>
            <a:off x="5584825" y="1555751"/>
            <a:ext cx="1816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set up        run</a:t>
            </a:r>
          </a:p>
        </p:txBody>
      </p:sp>
      <p:sp>
        <p:nvSpPr>
          <p:cNvPr id="47125" name="Left Brace 21"/>
          <p:cNvSpPr>
            <a:spLocks/>
          </p:cNvSpPr>
          <p:nvPr/>
        </p:nvSpPr>
        <p:spPr bwMode="auto">
          <a:xfrm>
            <a:off x="5126038" y="1657615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7126" name="TextBox 58"/>
          <p:cNvSpPr txBox="1">
            <a:spLocks noChangeArrowheads="1"/>
          </p:cNvSpPr>
          <p:nvPr/>
        </p:nvSpPr>
        <p:spPr bwMode="auto">
          <a:xfrm>
            <a:off x="407832" y="1947916"/>
            <a:ext cx="17940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wrapper script</a:t>
            </a:r>
          </a:p>
        </p:txBody>
      </p:sp>
      <p:sp>
        <p:nvSpPr>
          <p:cNvPr id="47127" name="TextBox 59"/>
          <p:cNvSpPr txBox="1">
            <a:spLocks noChangeArrowheads="1"/>
          </p:cNvSpPr>
          <p:nvPr/>
        </p:nvSpPr>
        <p:spPr bwMode="auto">
          <a:xfrm>
            <a:off x="348639" y="3251573"/>
            <a:ext cx="2540087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400"/>
              </a:lnSpc>
              <a:buFontTx/>
              <a:buNone/>
            </a:pPr>
            <a:r>
              <a:rPr lang="en-US" sz="2000" dirty="0"/>
              <a:t>source code, compiled code or single binary</a:t>
            </a:r>
          </a:p>
        </p:txBody>
      </p:sp>
      <p:sp>
        <p:nvSpPr>
          <p:cNvPr id="47135" name="Left Brace 67"/>
          <p:cNvSpPr>
            <a:spLocks/>
          </p:cNvSpPr>
          <p:nvPr/>
        </p:nvSpPr>
        <p:spPr bwMode="auto">
          <a:xfrm>
            <a:off x="5202238" y="2944813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7143" name="Left Brace 75"/>
          <p:cNvSpPr>
            <a:spLocks/>
          </p:cNvSpPr>
          <p:nvPr/>
        </p:nvSpPr>
        <p:spPr bwMode="auto">
          <a:xfrm>
            <a:off x="5248275" y="4258469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E8871B35-2ADE-9F4A-A03D-AB202F2E2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448" y="2799659"/>
            <a:ext cx="1816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set up        run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1D568D4E-2C21-0642-9D01-D8D91B4FA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217" y="4094132"/>
            <a:ext cx="1816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set up        run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05BA56-F978-0744-B9BC-8EA09BE92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56"/>
          <a:stretch/>
        </p:blipFill>
        <p:spPr>
          <a:xfrm>
            <a:off x="1304873" y="4254534"/>
            <a:ext cx="863636" cy="7344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89EDD25-ECAA-6449-8819-0984A4FD8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00637" y="4190434"/>
            <a:ext cx="1014442" cy="84149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CA53BE3-8344-A443-B11C-7C6E95578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44"/>
          <a:stretch/>
        </p:blipFill>
        <p:spPr>
          <a:xfrm>
            <a:off x="6371425" y="4508625"/>
            <a:ext cx="630781" cy="5081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EF6C380-C72A-084E-9E30-4661BB4DE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584825" y="4524894"/>
            <a:ext cx="571545" cy="47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901DBC-1174-D94A-8BC8-D154C4D02E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7197767" y="4552078"/>
            <a:ext cx="508101" cy="419736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D79F2A2-1AF8-6F41-8856-4F1719C6FF5B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 bwMode="auto">
          <a:xfrm>
            <a:off x="6156370" y="4761946"/>
            <a:ext cx="215055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D85301-F041-4048-AC6A-7A479160212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 bwMode="auto">
          <a:xfrm flipV="1">
            <a:off x="7002206" y="4761946"/>
            <a:ext cx="195561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08D4099-9A86-ED45-BE90-5AAB93917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44"/>
          <a:stretch/>
        </p:blipFill>
        <p:spPr>
          <a:xfrm>
            <a:off x="6293567" y="1904463"/>
            <a:ext cx="630781" cy="5081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08B2FAA-D7D7-594D-8D88-B7693C953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506967" y="1920732"/>
            <a:ext cx="571545" cy="47410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AD959D-64B1-9047-9038-4110D7B7F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7119909" y="1947916"/>
            <a:ext cx="508101" cy="419736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07AD2DE-7214-364D-AED2-8ECF7208B610}"/>
              </a:ext>
            </a:extLst>
          </p:cNvPr>
          <p:cNvCxnSpPr>
            <a:cxnSpLocks/>
            <a:stCxn id="60" idx="3"/>
            <a:endCxn id="59" idx="1"/>
          </p:cNvCxnSpPr>
          <p:nvPr/>
        </p:nvCxnSpPr>
        <p:spPr bwMode="auto">
          <a:xfrm>
            <a:off x="6078512" y="2157784"/>
            <a:ext cx="215055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7780210-17BC-4D40-A234-485B62ADD5EC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 bwMode="auto">
          <a:xfrm flipV="1">
            <a:off x="6924348" y="2157784"/>
            <a:ext cx="195561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90B6AE84-C4DD-3149-9D21-82734F9F3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44"/>
          <a:stretch/>
        </p:blipFill>
        <p:spPr>
          <a:xfrm>
            <a:off x="6293567" y="3217538"/>
            <a:ext cx="630781" cy="50812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44AD40-4C21-4F4C-857F-5061CA33D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506967" y="3233807"/>
            <a:ext cx="571545" cy="47410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000C98E-9674-9E43-B992-10322C669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7119909" y="3260991"/>
            <a:ext cx="508101" cy="41973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A9FEDEB-08B5-3448-AB00-5604C171B790}"/>
              </a:ext>
            </a:extLst>
          </p:cNvPr>
          <p:cNvCxnSpPr>
            <a:cxnSpLocks/>
            <a:stCxn id="65" idx="3"/>
            <a:endCxn id="64" idx="1"/>
          </p:cNvCxnSpPr>
          <p:nvPr/>
        </p:nvCxnSpPr>
        <p:spPr bwMode="auto">
          <a:xfrm>
            <a:off x="6078512" y="3470859"/>
            <a:ext cx="215055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C76AB3D-0CEC-4E46-9BCE-3185BC9B3921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 bwMode="auto">
          <a:xfrm flipV="1">
            <a:off x="6924348" y="3470859"/>
            <a:ext cx="195561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A5C2734-39EC-4C41-B3C6-5808DEA670EA}"/>
              </a:ext>
            </a:extLst>
          </p:cNvPr>
          <p:cNvSpPr txBox="1"/>
          <p:nvPr/>
        </p:nvSpPr>
        <p:spPr>
          <a:xfrm>
            <a:off x="0" y="5266085"/>
            <a:ext cx="32993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script by ✦ </a:t>
            </a:r>
            <a:r>
              <a:rPr lang="en-US" sz="1050" dirty="0" err="1"/>
              <a:t>Shmidt</a:t>
            </a:r>
            <a:r>
              <a:rPr lang="en-US" sz="1050" dirty="0"/>
              <a:t> Sergey ✦ from the Noun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E69BBF-1EB2-D14B-94AE-3AC2ABEB66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820736" y="2313256"/>
            <a:ext cx="1018761" cy="87367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4703823-0EC0-A149-A48A-B49DCFF884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4558630" y="3091478"/>
            <a:ext cx="594321" cy="50968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7D813B3-061A-D34A-8555-C6FFE6EF98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4576182" y="1841983"/>
            <a:ext cx="594321" cy="50968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0663AC0-799B-FA4A-AC0D-33DEDA617F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4607763" y="4456066"/>
            <a:ext cx="594321" cy="5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86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364A-0422-F94A-AB1B-7D8A3270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Along Containers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75ED1-D542-FA40-A724-6EBCD5748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55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7764463" cy="2006865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Containers are a tool for capturing an entire job “environment” (software, libraries, operating system) into an “image” that can be used again. 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sz="1400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5CAD89-08D1-254C-B135-895A8D109FB3}" type="slidenum">
              <a:rPr lang="en-US" sz="1400">
                <a:solidFill>
                  <a:srgbClr val="FF8000"/>
                </a:solidFill>
              </a:rPr>
              <a:pPr/>
              <a:t>38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4820" name="Picture 1" descr="single-cube_318-361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35" y="3216833"/>
            <a:ext cx="2531080" cy="218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 descr="R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16" y="4140229"/>
            <a:ext cx="8845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4"/>
          <p:cNvSpPr txBox="1">
            <a:spLocks noChangeArrowheads="1"/>
          </p:cNvSpPr>
          <p:nvPr/>
        </p:nvSpPr>
        <p:spPr bwMode="auto">
          <a:xfrm>
            <a:off x="4939714" y="5473515"/>
            <a:ext cx="38731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100" dirty="0"/>
              <a:t>Credit: polaroid photos by Nick Bluth from the Noun Project</a:t>
            </a:r>
          </a:p>
        </p:txBody>
      </p:sp>
      <p:pic>
        <p:nvPicPr>
          <p:cNvPr id="34823" name="Picture 7" descr="noun_782805_c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3854304" y="3723510"/>
            <a:ext cx="1438275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8" descr="rstudio-hex-ggplot2-dot-p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12" y="3296208"/>
            <a:ext cx="749666" cy="73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9" descr="tidy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179" y="4342636"/>
            <a:ext cx="798724" cy="7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0" descr="readr-hexbin-sticker-from-rstudi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142" y="3830666"/>
            <a:ext cx="85084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3" descr="single-cube_318-361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50" y="3181114"/>
            <a:ext cx="2451479" cy="218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4" descr="R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24" y="4164986"/>
            <a:ext cx="856756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5" descr="rstudio-hex-ggplot2-dot-p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02" y="3260490"/>
            <a:ext cx="726089" cy="73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6" descr="tidy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412" y="4305594"/>
            <a:ext cx="773604" cy="7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7" descr="readr-hexbin-sticker-from-rstudi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2" y="3794948"/>
            <a:ext cx="822604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34820" idx="3"/>
            <a:endCxn id="34823" idx="1"/>
          </p:cNvCxnSpPr>
          <p:nvPr/>
        </p:nvCxnSpPr>
        <p:spPr bwMode="auto">
          <a:xfrm flipV="1">
            <a:off x="3281215" y="4219604"/>
            <a:ext cx="573089" cy="8929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823" idx="3"/>
            <a:endCxn id="34827" idx="1"/>
          </p:cNvCxnSpPr>
          <p:nvPr/>
        </p:nvCxnSpPr>
        <p:spPr bwMode="auto">
          <a:xfrm>
            <a:off x="5292579" y="4219604"/>
            <a:ext cx="755271" cy="5357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83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9E0E-81DB-5B41-8AEF-603E350B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Our Analogy…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99923-85E9-274E-9B21-DDE2F758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container is kind of like bringing along a whole kitchen…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C767-48BD-E741-9AC6-5BF1DE37E8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562AE-E65C-7F4C-B3DB-FDECEB2B6466}"/>
              </a:ext>
            </a:extLst>
          </p:cNvPr>
          <p:cNvSpPr/>
          <p:nvPr/>
        </p:nvSpPr>
        <p:spPr>
          <a:xfrm>
            <a:off x="4269547" y="54235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100" dirty="0"/>
              <a:t>Photo by </a:t>
            </a:r>
            <a:r>
              <a:rPr lang="en-US" sz="1100" dirty="0" err="1">
                <a:hlinkClick r:id="rId2"/>
              </a:rPr>
              <a:t>PunkToad</a:t>
            </a:r>
            <a:r>
              <a:rPr lang="en-US" sz="1100" dirty="0"/>
              <a:t> on </a:t>
            </a:r>
            <a:r>
              <a:rPr lang="en-US" sz="1100" dirty="0">
                <a:hlinkClick r:id="rId3"/>
              </a:rPr>
              <a:t>Flickr</a:t>
            </a:r>
            <a:r>
              <a:rPr lang="en-US" sz="1100" dirty="0"/>
              <a:t>, CC-BY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1CB43-9DC0-B549-9D2F-527EDE3C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017" y="2261704"/>
            <a:ext cx="3673060" cy="27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7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On Your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latin typeface="Arial" charset="0"/>
              </a:rPr>
              <a:t>You know what you already have.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All the software you need is already installed.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know where everything is (mostly). 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have full control.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You can add new programs when and where you want.</a:t>
            </a:r>
          </a:p>
          <a:p>
            <a:pPr>
              <a:defRPr/>
            </a:pPr>
            <a:endParaRPr lang="en-US" sz="2800" dirty="0">
              <a:latin typeface="Arial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5AA4010-126B-4B47-B4F6-5F20F3246CA6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2186608"/>
            <a:ext cx="3810000" cy="28298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use containers instead of the methods we just discussed?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F18898-9AEA-5546-A19A-544199C6E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1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2107096"/>
            <a:ext cx="3810000" cy="2909404"/>
          </a:xfrm>
        </p:spPr>
        <p:txBody>
          <a:bodyPr/>
          <a:lstStyle/>
          <a:p>
            <a:r>
              <a:rPr lang="en-US" sz="2800" dirty="0"/>
              <a:t>Complex installations: </a:t>
            </a:r>
            <a:r>
              <a:rPr lang="en-US" sz="2000" dirty="0"/>
              <a:t>software that has a lot of dependencies or components.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8B6B26-4006-2D43-968F-60203D3023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7100" y="1797050"/>
            <a:ext cx="3810000" cy="25336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5561B-91D5-984D-9BE2-C03E6FC28CA4}"/>
              </a:ext>
            </a:extLst>
          </p:cNvPr>
          <p:cNvSpPr/>
          <p:nvPr/>
        </p:nvSpPr>
        <p:spPr>
          <a:xfrm>
            <a:off x="4269547" y="54235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100" dirty="0"/>
              <a:t>Photo on </a:t>
            </a:r>
            <a:r>
              <a:rPr lang="en-US" sz="1100" dirty="0">
                <a:hlinkClick r:id="rId4"/>
              </a:rPr>
              <a:t>pikrepo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45826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2186608"/>
            <a:ext cx="3810000" cy="2829891"/>
          </a:xfrm>
        </p:spPr>
        <p:txBody>
          <a:bodyPr/>
          <a:lstStyle/>
          <a:p>
            <a:r>
              <a:rPr lang="en-US" sz="2800" dirty="0"/>
              <a:t>Software that can’t be moved: </a:t>
            </a:r>
            <a:r>
              <a:rPr lang="en-US" sz="2000" dirty="0"/>
              <a:t>do files or libraries have to be at a specific path?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1EE3AD-5BBB-784E-B74A-22CF37461E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7100" y="1793875"/>
            <a:ext cx="3810000" cy="254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1B892-2574-3F47-AFDE-5300351CCEB9}"/>
              </a:ext>
            </a:extLst>
          </p:cNvPr>
          <p:cNvSpPr/>
          <p:nvPr/>
        </p:nvSpPr>
        <p:spPr>
          <a:xfrm>
            <a:off x="4269547" y="54235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100" dirty="0"/>
              <a:t>Photo by </a:t>
            </a:r>
            <a:r>
              <a:rPr lang="en-US" sz="1100" dirty="0">
                <a:hlinkClick r:id="rId4"/>
              </a:rPr>
              <a:t>R. Miller</a:t>
            </a:r>
            <a:r>
              <a:rPr lang="en-US" sz="1100" dirty="0"/>
              <a:t> on </a:t>
            </a:r>
            <a:r>
              <a:rPr lang="en-US" sz="1100" dirty="0">
                <a:hlinkClick r:id="rId5"/>
              </a:rPr>
              <a:t>Flickr</a:t>
            </a:r>
            <a:r>
              <a:rPr lang="en-US" sz="1100" dirty="0"/>
              <a:t>, CC-BY</a:t>
            </a:r>
          </a:p>
        </p:txBody>
      </p:sp>
    </p:spTree>
    <p:extLst>
      <p:ext uri="{BB962C8B-B14F-4D97-AF65-F5344CB8AC3E}">
        <p14:creationId xmlns:p14="http://schemas.microsoft.com/office/powerpoint/2010/main" val="2987764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2365512"/>
            <a:ext cx="3810000" cy="2650987"/>
          </a:xfrm>
        </p:spPr>
        <p:txBody>
          <a:bodyPr/>
          <a:lstStyle/>
          <a:p>
            <a:r>
              <a:rPr lang="en-US" dirty="0"/>
              <a:t>Sharing with others: </a:t>
            </a:r>
            <a:r>
              <a:rPr lang="en-US" sz="2000" dirty="0"/>
              <a:t>one container can be used by a whole group that’s doing the same thing.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2D0A54-FE9F-6A41-913A-EBB6FE5DC1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7100" y="1635125"/>
            <a:ext cx="3810000" cy="2857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706E0-4FE8-AD4E-A2B5-64FECA0D1367}"/>
              </a:ext>
            </a:extLst>
          </p:cNvPr>
          <p:cNvSpPr/>
          <p:nvPr/>
        </p:nvSpPr>
        <p:spPr>
          <a:xfrm>
            <a:off x="4269547" y="54235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100" dirty="0"/>
              <a:t>Photo by </a:t>
            </a:r>
            <a:r>
              <a:rPr lang="en-US" sz="1100" dirty="0">
                <a:hlinkClick r:id="rId4"/>
              </a:rPr>
              <a:t>Ella Olsson</a:t>
            </a:r>
            <a:r>
              <a:rPr lang="en-US" sz="1100" dirty="0"/>
              <a:t> on </a:t>
            </a:r>
            <a:r>
              <a:rPr lang="en-US" sz="1100" dirty="0">
                <a:hlinkClick r:id="rId5"/>
              </a:rPr>
              <a:t>Flickr</a:t>
            </a:r>
            <a:r>
              <a:rPr lang="en-US" sz="1100" dirty="0"/>
              <a:t>, CC-BY</a:t>
            </a:r>
          </a:p>
        </p:txBody>
      </p:sp>
    </p:spTree>
    <p:extLst>
      <p:ext uri="{BB962C8B-B14F-4D97-AF65-F5344CB8AC3E}">
        <p14:creationId xmlns:p14="http://schemas.microsoft.com/office/powerpoint/2010/main" val="357643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2464904"/>
            <a:ext cx="3810000" cy="2551596"/>
          </a:xfrm>
        </p:spPr>
        <p:txBody>
          <a:bodyPr/>
          <a:lstStyle/>
          <a:p>
            <a:r>
              <a:rPr lang="en-US" sz="2800" dirty="0"/>
              <a:t>Reproducibility: </a:t>
            </a:r>
            <a:r>
              <a:rPr lang="en-US" sz="2000" dirty="0"/>
              <a:t>save a copy of your environment.</a:t>
            </a:r>
            <a:endParaRPr lang="en-US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9320AA-81B4-954B-92F9-7CECFCBBC9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7100" y="1793875"/>
            <a:ext cx="3810000" cy="254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7DEF9-5BFF-6844-A323-CB27EB50D507}"/>
              </a:ext>
            </a:extLst>
          </p:cNvPr>
          <p:cNvSpPr/>
          <p:nvPr/>
        </p:nvSpPr>
        <p:spPr>
          <a:xfrm>
            <a:off x="4269547" y="54235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100" dirty="0"/>
              <a:t>Photo by </a:t>
            </a:r>
            <a:r>
              <a:rPr lang="en-US" sz="1100" dirty="0">
                <a:hlinkClick r:id="rId4"/>
              </a:rPr>
              <a:t>Marco </a:t>
            </a:r>
            <a:r>
              <a:rPr lang="en-US" sz="1100" dirty="0" err="1">
                <a:hlinkClick r:id="rId4"/>
              </a:rPr>
              <a:t>Verch</a:t>
            </a:r>
            <a:r>
              <a:rPr lang="en-US" sz="1100" dirty="0"/>
              <a:t> on </a:t>
            </a:r>
            <a:r>
              <a:rPr lang="en-US" sz="1100" dirty="0">
                <a:hlinkClick r:id="rId5"/>
              </a:rPr>
              <a:t>Flickr</a:t>
            </a:r>
            <a:r>
              <a:rPr lang="en-US" sz="1100" dirty="0"/>
              <a:t>, CC-BY</a:t>
            </a:r>
          </a:p>
        </p:txBody>
      </p:sp>
    </p:spTree>
    <p:extLst>
      <p:ext uri="{BB962C8B-B14F-4D97-AF65-F5344CB8AC3E}">
        <p14:creationId xmlns:p14="http://schemas.microsoft.com/office/powerpoint/2010/main" val="141988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883D-DF8C-7A4C-989D-6306C677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A68F-EFF8-B546-93B2-303438FE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a container as your software portability tool, need to either:</a:t>
            </a:r>
          </a:p>
          <a:p>
            <a:pPr lvl="1"/>
            <a:r>
              <a:rPr lang="en-US" dirty="0"/>
              <a:t>Find a pre-existing container with what you need.</a:t>
            </a:r>
          </a:p>
          <a:p>
            <a:pPr lvl="1"/>
            <a:r>
              <a:rPr lang="en-US" dirty="0"/>
              <a:t>Build your own container.*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D3C38-7ECB-CD43-A0C2-181D1EB47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097CA-B07B-1D43-B31C-742E171AB845}"/>
              </a:ext>
            </a:extLst>
          </p:cNvPr>
          <p:cNvSpPr txBox="1"/>
          <p:nvPr/>
        </p:nvSpPr>
        <p:spPr>
          <a:xfrm>
            <a:off x="6374710" y="534566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/>
              <a:t>* not covered today</a:t>
            </a:r>
          </a:p>
        </p:txBody>
      </p:sp>
    </p:spTree>
    <p:extLst>
      <p:ext uri="{BB962C8B-B14F-4D97-AF65-F5344CB8AC3E}">
        <p14:creationId xmlns:p14="http://schemas.microsoft.com/office/powerpoint/2010/main" val="1422192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Container Types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682015" y="1111249"/>
            <a:ext cx="8125387" cy="4109861"/>
          </a:xfrm>
        </p:spPr>
        <p:txBody>
          <a:bodyPr/>
          <a:lstStyle/>
          <a:p>
            <a:pPr>
              <a:defRPr/>
            </a:pPr>
            <a:r>
              <a:rPr lang="en-US" dirty="0"/>
              <a:t>Two common container systems: </a:t>
            </a:r>
          </a:p>
          <a:p>
            <a:pPr marL="57150" indent="0">
              <a:buFont typeface="Times" charset="0"/>
              <a:buNone/>
              <a:defRPr/>
            </a:pPr>
            <a:r>
              <a:rPr lang="en-US" dirty="0" err="1"/>
              <a:t>Docker</a:t>
            </a:r>
            <a:r>
              <a:rPr lang="en-US" dirty="0"/>
              <a:t>				Singularity</a:t>
            </a:r>
          </a:p>
          <a:p>
            <a:pPr marL="57150" indent="0">
              <a:buNone/>
              <a:defRPr/>
            </a:pPr>
            <a:r>
              <a:rPr lang="en-US" sz="2400" dirty="0">
                <a:hlinkClick r:id="rId3"/>
              </a:rPr>
              <a:t>https://www.docker.com/</a:t>
            </a:r>
            <a:r>
              <a:rPr lang="en-US" sz="2400" dirty="0"/>
              <a:t> 		</a:t>
            </a:r>
            <a:r>
              <a:rPr lang="en-US" sz="2400" dirty="0">
                <a:hlinkClick r:id="rId4"/>
              </a:rPr>
              <a:t>https://sylabs.io/</a:t>
            </a:r>
            <a:r>
              <a:rPr lang="en-US" sz="2400" dirty="0"/>
              <a:t> </a:t>
            </a: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The container itself will always be some version of Linux - but can be run on Linux / Mac / Windows if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Docker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or Singularity is installed</a:t>
            </a:r>
          </a:p>
          <a:p>
            <a:pPr marL="0" indent="0">
              <a:buFont typeface="Times" charset="0"/>
              <a:buNone/>
              <a:defRPr/>
            </a:pPr>
            <a:endParaRPr lang="en-US" sz="1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AAC499-1BB9-BC4A-AA35-623F188461AF}" type="slidenum">
              <a:rPr lang="en-US" sz="1400">
                <a:solidFill>
                  <a:srgbClr val="FF8000"/>
                </a:solidFill>
              </a:rPr>
              <a:pPr/>
              <a:t>46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5845" name="Picture 2" descr="Docker_(container_engine)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65" y="3255824"/>
            <a:ext cx="2895902" cy="66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3" descr="singularit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43" y="3227042"/>
            <a:ext cx="1089025" cy="85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154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File Requirements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(from CHTC submit server)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Singularity (from OSG submit server)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5955" y="1725284"/>
            <a:ext cx="7044445" cy="1138773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latin typeface="Courier New"/>
                <a:cs typeface="Courier New"/>
              </a:rPr>
              <a:t>universe = </a:t>
            </a:r>
            <a:r>
              <a:rPr lang="en-US" sz="2000" b="1" dirty="0" err="1">
                <a:latin typeface="Courier New"/>
                <a:cs typeface="Courier New"/>
              </a:rPr>
              <a:t>docker</a:t>
            </a:r>
            <a:endParaRPr lang="en-US" sz="2000" b="1" dirty="0"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000" b="1" dirty="0" err="1">
                <a:latin typeface="Courier New"/>
                <a:cs typeface="Courier New"/>
              </a:rPr>
              <a:t>docker_image</a:t>
            </a:r>
            <a:r>
              <a:rPr lang="en-US" sz="2000" b="1" dirty="0">
                <a:latin typeface="Courier New"/>
                <a:cs typeface="Courier New"/>
              </a:rPr>
              <a:t> = python:3.7.0</a:t>
            </a:r>
          </a:p>
          <a:p>
            <a:pPr>
              <a:buNone/>
            </a:pPr>
            <a:r>
              <a:rPr lang="en-US" sz="2000" b="1" dirty="0">
                <a:latin typeface="Courier New"/>
                <a:cs typeface="Courier New"/>
              </a:rPr>
              <a:t>requirements = (</a:t>
            </a:r>
            <a:r>
              <a:rPr lang="en-US" sz="2000" b="1" dirty="0" err="1">
                <a:latin typeface="Courier New"/>
                <a:cs typeface="Courier New"/>
              </a:rPr>
              <a:t>HasDocker</a:t>
            </a:r>
            <a:r>
              <a:rPr lang="en-US" sz="2000" b="1" dirty="0">
                <a:latin typeface="Courier New"/>
                <a:cs typeface="Courier New"/>
              </a:rPr>
              <a:t> == true)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4592" y="3626929"/>
            <a:ext cx="6939965" cy="1384995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latin typeface="Courier New"/>
                <a:cs typeface="Courier New"/>
              </a:rPr>
              <a:t>+</a:t>
            </a:r>
            <a:r>
              <a:rPr lang="en-US" sz="2000" b="1" dirty="0" err="1">
                <a:latin typeface="Courier New"/>
                <a:cs typeface="Courier New"/>
              </a:rPr>
              <a:t>SingularityImage</a:t>
            </a:r>
            <a:r>
              <a:rPr lang="en-US" sz="2000" b="1" dirty="0">
                <a:latin typeface="Courier New"/>
                <a:cs typeface="Courier New"/>
              </a:rPr>
              <a:t> = “/</a:t>
            </a:r>
            <a:r>
              <a:rPr lang="en-US" sz="2000" b="1" dirty="0" err="1">
                <a:latin typeface="Courier New"/>
                <a:cs typeface="Courier New"/>
              </a:rPr>
              <a:t>cvmfs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singularity.opensciencegrid.org</a:t>
            </a:r>
            <a:r>
              <a:rPr lang="en-US" sz="2000" b="1" dirty="0">
                <a:latin typeface="Courier New"/>
                <a:cs typeface="Courier New"/>
              </a:rPr>
              <a:t>/centos/python-34-centos7:latest”</a:t>
            </a:r>
          </a:p>
          <a:p>
            <a:pPr>
              <a:buNone/>
            </a:pPr>
            <a:r>
              <a:rPr lang="en-US" sz="2000" b="1" dirty="0">
                <a:latin typeface="Courier New"/>
                <a:cs typeface="Courier New"/>
              </a:rPr>
              <a:t>requirements = (HAS_SINGULARITY == true)</a:t>
            </a:r>
          </a:p>
        </p:txBody>
      </p:sp>
    </p:spTree>
    <p:extLst>
      <p:ext uri="{BB962C8B-B14F-4D97-AF65-F5344CB8AC3E}">
        <p14:creationId xmlns:p14="http://schemas.microsoft.com/office/powerpoint/2010/main" val="4054382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3" descr="single-cube_318-361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35" y="1623965"/>
            <a:ext cx="1364262" cy="9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3" descr="single-cube_318-36160.jpg">
            <a:extLst>
              <a:ext uri="{FF2B5EF4-FFF2-40B4-BE49-F238E27FC236}">
                <a16:creationId xmlns:a16="http://schemas.microsoft.com/office/drawing/2014/main" id="{C32B5DB8-0D4F-E943-85F5-D1D754297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35" y="4158878"/>
            <a:ext cx="1364262" cy="9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3" descr="single-cube_318-36160.jpg">
            <a:extLst>
              <a:ext uri="{FF2B5EF4-FFF2-40B4-BE49-F238E27FC236}">
                <a16:creationId xmlns:a16="http://schemas.microsoft.com/office/drawing/2014/main" id="{FFF49B95-7DCA-F846-96AF-ECCABBB62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71" y="2901811"/>
            <a:ext cx="1364262" cy="9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Container Workflow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C78C8-10C2-A843-882E-D2283988E32F}" type="slidenum">
              <a:rPr lang="en-US" sz="1400">
                <a:solidFill>
                  <a:srgbClr val="FF8000"/>
                </a:solidFill>
              </a:rPr>
              <a:pPr/>
              <a:t>48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7107" name="Rounded Rectangle 2"/>
          <p:cNvSpPr>
            <a:spLocks noChangeArrowheads="1"/>
          </p:cNvSpPr>
          <p:nvPr/>
        </p:nvSpPr>
        <p:spPr bwMode="auto">
          <a:xfrm>
            <a:off x="393385" y="1605387"/>
            <a:ext cx="2493962" cy="171035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Rounded Rectangle 29"/>
          <p:cNvSpPr>
            <a:spLocks noChangeArrowheads="1"/>
          </p:cNvSpPr>
          <p:nvPr/>
        </p:nvSpPr>
        <p:spPr bwMode="auto">
          <a:xfrm>
            <a:off x="4421188" y="1516063"/>
            <a:ext cx="3416139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Rounded Rectangle 31"/>
          <p:cNvSpPr>
            <a:spLocks noChangeArrowheads="1"/>
          </p:cNvSpPr>
          <p:nvPr/>
        </p:nvSpPr>
        <p:spPr bwMode="auto">
          <a:xfrm>
            <a:off x="4421190" y="2766219"/>
            <a:ext cx="3416138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Rounded Rectangle 32"/>
          <p:cNvSpPr>
            <a:spLocks noChangeArrowheads="1"/>
          </p:cNvSpPr>
          <p:nvPr/>
        </p:nvSpPr>
        <p:spPr bwMode="auto">
          <a:xfrm>
            <a:off x="4419602" y="4053417"/>
            <a:ext cx="3417726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TextBox 33"/>
          <p:cNvSpPr txBox="1">
            <a:spLocks noChangeArrowheads="1"/>
          </p:cNvSpPr>
          <p:nvPr/>
        </p:nvSpPr>
        <p:spPr bwMode="auto">
          <a:xfrm>
            <a:off x="363807" y="1244727"/>
            <a:ext cx="17652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Submit server</a:t>
            </a:r>
          </a:p>
        </p:txBody>
      </p:sp>
      <p:sp>
        <p:nvSpPr>
          <p:cNvPr id="47112" name="TextBox 34"/>
          <p:cNvSpPr txBox="1">
            <a:spLocks noChangeArrowheads="1"/>
          </p:cNvSpPr>
          <p:nvPr/>
        </p:nvSpPr>
        <p:spPr bwMode="auto">
          <a:xfrm>
            <a:off x="3976689" y="1108605"/>
            <a:ext cx="21916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Execute server(s)</a:t>
            </a:r>
          </a:p>
        </p:txBody>
      </p:sp>
      <p:cxnSp>
        <p:nvCxnSpPr>
          <p:cNvPr id="47113" name="Straight Arrow Connector 9"/>
          <p:cNvCxnSpPr>
            <a:cxnSpLocks noChangeShapeType="1"/>
            <a:stCxn id="47107" idx="3"/>
          </p:cNvCxnSpPr>
          <p:nvPr/>
        </p:nvCxnSpPr>
        <p:spPr bwMode="auto">
          <a:xfrm flipV="1">
            <a:off x="2887347" y="2151324"/>
            <a:ext cx="3483819" cy="30924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Straight Arrow Connector 15"/>
          <p:cNvCxnSpPr>
            <a:cxnSpLocks noChangeShapeType="1"/>
            <a:stCxn id="47107" idx="3"/>
          </p:cNvCxnSpPr>
          <p:nvPr/>
        </p:nvCxnSpPr>
        <p:spPr bwMode="auto">
          <a:xfrm>
            <a:off x="2887347" y="2460566"/>
            <a:ext cx="3472964" cy="95835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115" name="Straight Arrow Connector 19"/>
          <p:cNvCxnSpPr>
            <a:cxnSpLocks noChangeShapeType="1"/>
            <a:stCxn id="47107" idx="3"/>
          </p:cNvCxnSpPr>
          <p:nvPr/>
        </p:nvCxnSpPr>
        <p:spPr bwMode="auto">
          <a:xfrm>
            <a:off x="2887347" y="2460566"/>
            <a:ext cx="3483819" cy="220664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126" name="TextBox 58"/>
          <p:cNvSpPr txBox="1">
            <a:spLocks noChangeArrowheads="1"/>
          </p:cNvSpPr>
          <p:nvPr/>
        </p:nvSpPr>
        <p:spPr bwMode="auto">
          <a:xfrm>
            <a:off x="582421" y="1657056"/>
            <a:ext cx="928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script</a:t>
            </a:r>
          </a:p>
        </p:txBody>
      </p:sp>
      <p:sp>
        <p:nvSpPr>
          <p:cNvPr id="47127" name="TextBox 59"/>
          <p:cNvSpPr txBox="1">
            <a:spLocks noChangeArrowheads="1"/>
          </p:cNvSpPr>
          <p:nvPr/>
        </p:nvSpPr>
        <p:spPr bwMode="auto">
          <a:xfrm>
            <a:off x="532412" y="2611440"/>
            <a:ext cx="19659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+ name of container image</a:t>
            </a:r>
          </a:p>
        </p:txBody>
      </p:sp>
      <p:pic>
        <p:nvPicPr>
          <p:cNvPr id="41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340271" y="3654685"/>
            <a:ext cx="1310437" cy="90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4603648" y="1734264"/>
            <a:ext cx="1114617" cy="76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5" descr="rstudio-hex-ggplot2-dot-p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447" y="1697720"/>
            <a:ext cx="265711" cy="2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6" descr="tidyr-hexbin-sticker-from-rstud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75" y="2109258"/>
            <a:ext cx="283099" cy="28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7" descr="read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526" y="1904696"/>
            <a:ext cx="301031" cy="30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cxnSpLocks/>
            <a:stCxn id="45" idx="3"/>
            <a:endCxn id="48" idx="1"/>
          </p:cNvCxnSpPr>
          <p:nvPr/>
        </p:nvCxnSpPr>
        <p:spPr bwMode="auto">
          <a:xfrm flipV="1">
            <a:off x="5718265" y="2113766"/>
            <a:ext cx="472570" cy="4955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2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4647616" y="3002969"/>
            <a:ext cx="1114617" cy="76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5" descr="rstudio-hex-ggplot2-dot-p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42" y="2998414"/>
            <a:ext cx="265711" cy="2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6" descr="tidyr-hexbin-sticker-from-rstud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74" y="3418616"/>
            <a:ext cx="283099" cy="28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7" descr="read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732" y="3216479"/>
            <a:ext cx="301031" cy="30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Straight Arrow Connector 67"/>
          <p:cNvCxnSpPr>
            <a:cxnSpLocks/>
            <a:stCxn id="62" idx="3"/>
            <a:endCxn id="60" idx="1"/>
          </p:cNvCxnSpPr>
          <p:nvPr/>
        </p:nvCxnSpPr>
        <p:spPr bwMode="auto">
          <a:xfrm>
            <a:off x="5762233" y="3387426"/>
            <a:ext cx="412938" cy="41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9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4649830" y="4271857"/>
            <a:ext cx="1114617" cy="76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15" descr="rstudio-hex-ggplot2-dot-p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89" y="4246705"/>
            <a:ext cx="265711" cy="2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16" descr="tidyr-hexbin-sticker-from-rstud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20" y="4677432"/>
            <a:ext cx="283099" cy="28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17" descr="read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44" y="4459038"/>
            <a:ext cx="301031" cy="30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5" name="Straight Arrow Connector 74"/>
          <p:cNvCxnSpPr>
            <a:cxnSpLocks/>
            <a:stCxn id="69" idx="3"/>
            <a:endCxn id="61" idx="1"/>
          </p:cNvCxnSpPr>
          <p:nvPr/>
        </p:nvCxnSpPr>
        <p:spPr bwMode="auto">
          <a:xfrm flipV="1">
            <a:off x="5764447" y="4648679"/>
            <a:ext cx="426388" cy="7635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TextBox 59"/>
          <p:cNvSpPr txBox="1">
            <a:spLocks noChangeArrowheads="1"/>
          </p:cNvSpPr>
          <p:nvPr/>
        </p:nvSpPr>
        <p:spPr bwMode="auto">
          <a:xfrm>
            <a:off x="1478712" y="3772451"/>
            <a:ext cx="135517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400" dirty="0"/>
              <a:t>container </a:t>
            </a:r>
          </a:p>
          <a:p>
            <a:pPr eaLnBrk="1" hangingPunct="1">
              <a:buFontTx/>
              <a:buNone/>
            </a:pPr>
            <a:r>
              <a:rPr lang="en-US" sz="1400" dirty="0"/>
              <a:t>image</a:t>
            </a:r>
          </a:p>
        </p:txBody>
      </p:sp>
      <p:cxnSp>
        <p:nvCxnSpPr>
          <p:cNvPr id="43" name="Straight Arrow Connector 9"/>
          <p:cNvCxnSpPr>
            <a:cxnSpLocks noChangeShapeType="1"/>
            <a:endCxn id="47108" idx="1"/>
          </p:cNvCxnSpPr>
          <p:nvPr/>
        </p:nvCxnSpPr>
        <p:spPr bwMode="auto">
          <a:xfrm flipV="1">
            <a:off x="2551814" y="2096824"/>
            <a:ext cx="1869374" cy="257581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Arrow Connector 15"/>
          <p:cNvCxnSpPr>
            <a:cxnSpLocks noChangeShapeType="1"/>
            <a:endCxn id="47109" idx="1"/>
          </p:cNvCxnSpPr>
          <p:nvPr/>
        </p:nvCxnSpPr>
        <p:spPr bwMode="auto">
          <a:xfrm flipV="1">
            <a:off x="2563794" y="3346318"/>
            <a:ext cx="1857396" cy="133830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Arrow Connector 19"/>
          <p:cNvCxnSpPr>
            <a:cxnSpLocks noChangeShapeType="1"/>
            <a:endCxn id="47110" idx="1"/>
          </p:cNvCxnSpPr>
          <p:nvPr/>
        </p:nvCxnSpPr>
        <p:spPr bwMode="auto">
          <a:xfrm flipV="1">
            <a:off x="2575775" y="4633516"/>
            <a:ext cx="1843827" cy="1516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" name="Rounded Rectangle 2">
            <a:extLst>
              <a:ext uri="{FF2B5EF4-FFF2-40B4-BE49-F238E27FC236}">
                <a16:creationId xmlns:a16="http://schemas.microsoft.com/office/drawing/2014/main" id="{C81D9DEE-015E-2646-9980-2B2E162C9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90" y="3484306"/>
            <a:ext cx="2172199" cy="122933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TextBox 33">
            <a:extLst>
              <a:ext uri="{FF2B5EF4-FFF2-40B4-BE49-F238E27FC236}">
                <a16:creationId xmlns:a16="http://schemas.microsoft.com/office/drawing/2014/main" id="{5C554CC5-3AE7-6E40-8135-665219622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07" y="4728217"/>
            <a:ext cx="31470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Registry (e.g. </a:t>
            </a:r>
            <a:r>
              <a:rPr lang="en-US" sz="2000" dirty="0" err="1"/>
              <a:t>DockerHub</a:t>
            </a:r>
            <a:r>
              <a:rPr lang="en-US" sz="2000" dirty="0"/>
              <a:t>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40BE1F4-E1D2-A648-8DBB-AAE16C6EB6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1564344" y="1737801"/>
            <a:ext cx="736958" cy="63200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AC73F25-72EF-1045-B860-EB6DFC9108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6357250" y="2008324"/>
            <a:ext cx="437098" cy="37484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F47E958-B161-7C4E-8104-D0D7720AAE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6338686" y="3294993"/>
            <a:ext cx="437098" cy="3748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40ED8B5-706A-4042-A0E3-2625D985D2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6389575" y="4526215"/>
            <a:ext cx="437098" cy="3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7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800" dirty="0"/>
              <a:t>To use any software in a DHTC system: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Create/find software package:</a:t>
            </a:r>
          </a:p>
          <a:p>
            <a:pPr marL="914400" lvl="1" indent="-514350">
              <a:defRPr/>
            </a:pPr>
            <a:r>
              <a:rPr lang="en-US" sz="2400" dirty="0"/>
              <a:t>download pre-compiled code, compile your own, create/find a container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Account for all dependencies, files, and requirements in the submit file.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If needed, write a script to set up the environment when the job runs. 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01123A4-2F55-C74E-A20D-BB763B36E96D}" type="slidenum">
              <a:rPr lang="en-US" sz="1400">
                <a:solidFill>
                  <a:srgbClr val="FF8000"/>
                </a:solidFill>
              </a:rPr>
              <a:pPr/>
              <a:t>49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94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Problem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F8A0AF-3DBA-5247-BA1D-6D1699CB5453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  <p:sp>
        <p:nvSpPr>
          <p:cNvPr id="20485" name="Action Button: Help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237413" y="3111500"/>
            <a:ext cx="1041400" cy="867833"/>
          </a:xfrm>
          <a:prstGeom prst="actionButtonHelp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Content Placeholder 7"/>
          <p:cNvSpPr txBox="1">
            <a:spLocks/>
          </p:cNvSpPr>
          <p:nvPr/>
        </p:nvSpPr>
        <p:spPr bwMode="auto">
          <a:xfrm>
            <a:off x="501650" y="4250532"/>
            <a:ext cx="8401050" cy="108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None/>
            </a:pPr>
            <a:r>
              <a:rPr kumimoji="1" lang="en-US" sz="3200" dirty="0">
                <a:solidFill>
                  <a:schemeClr val="tx2"/>
                </a:solidFill>
              </a:rPr>
              <a:t>Running on a shared computer is like cooking in someone else’s kitchen.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2C428C-D53D-8843-919D-DF04CC135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066" y="1175897"/>
            <a:ext cx="4015409" cy="301155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73F0F-2F72-A847-AD52-99572CE6CA3C}"/>
              </a:ext>
            </a:extLst>
          </p:cNvPr>
          <p:cNvSpPr txBox="1"/>
          <p:nvPr/>
        </p:nvSpPr>
        <p:spPr>
          <a:xfrm>
            <a:off x="6220555" y="5468779"/>
            <a:ext cx="26821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/>
              <a:t>Photo by </a:t>
            </a:r>
            <a:r>
              <a:rPr lang="en-US" sz="1000" dirty="0">
                <a:hlinkClick r:id="rId3"/>
              </a:rPr>
              <a:t>F </a:t>
            </a:r>
            <a:r>
              <a:rPr lang="en-US" sz="1000" dirty="0" err="1">
                <a:hlinkClick r:id="rId3"/>
              </a:rPr>
              <a:t>Deventhal</a:t>
            </a:r>
            <a:r>
              <a:rPr lang="en-US" sz="1000" dirty="0"/>
              <a:t> on </a:t>
            </a:r>
            <a:r>
              <a:rPr lang="en-US" sz="1000" dirty="0">
                <a:hlinkClick r:id="rId4"/>
              </a:rPr>
              <a:t>Wikimedia</a:t>
            </a:r>
            <a:r>
              <a:rPr lang="en-US" sz="1000" dirty="0"/>
              <a:t>, CC-BY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AB2CC-57A3-364B-83F4-DEB7D7BE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Pre-Installed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419A2-B2F7-EB42-AF46-018149EB5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64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Pre-existing Software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ideal for DHTC is to package and bring along your own software, but...</a:t>
            </a:r>
          </a:p>
          <a:p>
            <a:r>
              <a:rPr lang="en-US" dirty="0"/>
              <a:t>You can use pre-existing software installations </a:t>
            </a:r>
            <a:r>
              <a:rPr lang="en-US" b="1" dirty="0"/>
              <a:t>if</a:t>
            </a:r>
            <a:r>
              <a:rPr lang="en-US" dirty="0"/>
              <a:t> the computers you’re running on have your software installed (or access to a repository with the software).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A4205F-89B6-8743-B3A2-F5872060DE4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95250"/>
            <a:ext cx="7316445" cy="952500"/>
          </a:xfrm>
        </p:spPr>
        <p:txBody>
          <a:bodyPr/>
          <a:lstStyle/>
          <a:p>
            <a:r>
              <a:rPr lang="en-US" sz="2800" dirty="0"/>
              <a:t>Pre-existing Software via OSG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Open Science Grid, jobs submitted from OSG Connect have access to a software repository maintained by OSG Connect staff. </a:t>
            </a:r>
          </a:p>
          <a:p>
            <a:r>
              <a:rPr lang="en-US" dirty="0"/>
              <a:t>The software repository is available across the OSG. </a:t>
            </a:r>
          </a:p>
          <a:p>
            <a:r>
              <a:rPr lang="en-US" dirty="0"/>
              <a:t>Software is accessed using “modules”.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48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Across the OSG</a:t>
            </a:r>
          </a:p>
        </p:txBody>
      </p:sp>
      <p:pic>
        <p:nvPicPr>
          <p:cNvPr id="5" name="Content Placeholder 4" descr="Screen Shot 2019-03-06 at 3.56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b="360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6" name="Picture 5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2215845" y="3642895"/>
            <a:ext cx="292221" cy="245088"/>
          </a:xfrm>
          <a:prstGeom prst="rect">
            <a:avLst/>
          </a:prstGeom>
        </p:spPr>
      </p:pic>
      <p:pic>
        <p:nvPicPr>
          <p:cNvPr id="7" name="Picture 6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2100860" y="3483365"/>
            <a:ext cx="292221" cy="245088"/>
          </a:xfrm>
          <a:prstGeom prst="rect">
            <a:avLst/>
          </a:prstGeom>
        </p:spPr>
      </p:pic>
      <p:pic>
        <p:nvPicPr>
          <p:cNvPr id="8" name="Picture 7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2267975" y="3037752"/>
            <a:ext cx="292221" cy="245088"/>
          </a:xfrm>
          <a:prstGeom prst="rect">
            <a:avLst/>
          </a:prstGeom>
        </p:spPr>
      </p:pic>
      <p:pic>
        <p:nvPicPr>
          <p:cNvPr id="9" name="Picture 8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1956027" y="1578365"/>
            <a:ext cx="292221" cy="245088"/>
          </a:xfrm>
          <a:prstGeom prst="rect">
            <a:avLst/>
          </a:prstGeom>
        </p:spPr>
      </p:pic>
      <p:pic>
        <p:nvPicPr>
          <p:cNvPr id="10" name="Picture 9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5053233" y="1823453"/>
            <a:ext cx="292221" cy="245088"/>
          </a:xfrm>
          <a:prstGeom prst="rect">
            <a:avLst/>
          </a:prstGeom>
        </p:spPr>
      </p:pic>
      <p:pic>
        <p:nvPicPr>
          <p:cNvPr id="11" name="Picture 10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7047477" y="2113102"/>
            <a:ext cx="292221" cy="245088"/>
          </a:xfrm>
          <a:prstGeom prst="rect">
            <a:avLst/>
          </a:prstGeom>
        </p:spPr>
      </p:pic>
      <p:pic>
        <p:nvPicPr>
          <p:cNvPr id="13" name="Picture 12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6055925" y="3550207"/>
            <a:ext cx="292221" cy="245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381050"/>
            <a:ext cx="682413" cy="3499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533450"/>
            <a:ext cx="682413" cy="3499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685850"/>
            <a:ext cx="682413" cy="3499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838250"/>
            <a:ext cx="682413" cy="349956"/>
          </a:xfrm>
          <a:prstGeom prst="rect">
            <a:avLst/>
          </a:prstGeom>
        </p:spPr>
      </p:pic>
      <p:pic>
        <p:nvPicPr>
          <p:cNvPr id="18" name="Picture 17" descr="Untitled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t="9842" r="26322" b="31160"/>
          <a:stretch/>
        </p:blipFill>
        <p:spPr>
          <a:xfrm>
            <a:off x="5537093" y="2239212"/>
            <a:ext cx="531238" cy="2562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46886" y="2473159"/>
            <a:ext cx="162162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/>
              <a:t>OSG Connect</a:t>
            </a:r>
          </a:p>
        </p:txBody>
      </p:sp>
      <p:pic>
        <p:nvPicPr>
          <p:cNvPr id="21" name="Picture 20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5885236" y="2343485"/>
            <a:ext cx="292221" cy="245088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11" idx="1"/>
          </p:cNvCxnSpPr>
          <p:nvPr/>
        </p:nvCxnSpPr>
        <p:spPr bwMode="auto">
          <a:xfrm flipV="1">
            <a:off x="6194412" y="2235646"/>
            <a:ext cx="853065" cy="21523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3" idx="0"/>
          </p:cNvCxnSpPr>
          <p:nvPr/>
        </p:nvCxnSpPr>
        <p:spPr bwMode="auto">
          <a:xfrm>
            <a:off x="6060720" y="2818509"/>
            <a:ext cx="141316" cy="73169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H="1" flipV="1">
            <a:off x="5358836" y="1971842"/>
            <a:ext cx="167115" cy="50131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9" idx="3"/>
          </p:cNvCxnSpPr>
          <p:nvPr/>
        </p:nvCxnSpPr>
        <p:spPr bwMode="auto">
          <a:xfrm flipH="1" flipV="1">
            <a:off x="2248248" y="1700909"/>
            <a:ext cx="3266562" cy="76111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6" idx="3"/>
          </p:cNvCxnSpPr>
          <p:nvPr/>
        </p:nvCxnSpPr>
        <p:spPr bwMode="auto">
          <a:xfrm flipH="1">
            <a:off x="2508066" y="2826085"/>
            <a:ext cx="3114579" cy="9393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7" idx="3"/>
          </p:cNvCxnSpPr>
          <p:nvPr/>
        </p:nvCxnSpPr>
        <p:spPr bwMode="auto">
          <a:xfrm flipH="1">
            <a:off x="2393081" y="2818509"/>
            <a:ext cx="3199716" cy="787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8" idx="3"/>
          </p:cNvCxnSpPr>
          <p:nvPr/>
        </p:nvCxnSpPr>
        <p:spPr bwMode="auto">
          <a:xfrm flipH="1">
            <a:off x="2560196" y="2807368"/>
            <a:ext cx="3054883" cy="35292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6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4213838"/>
          </a:xfrm>
        </p:spPr>
        <p:txBody>
          <a:bodyPr/>
          <a:lstStyle/>
          <a:p>
            <a:r>
              <a:rPr lang="en-US" dirty="0"/>
              <a:t>See what modules are available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a module</a:t>
            </a:r>
          </a:p>
          <a:p>
            <a:endParaRPr lang="en-US" dirty="0"/>
          </a:p>
          <a:p>
            <a:r>
              <a:rPr lang="en-US" dirty="0"/>
              <a:t>See loaded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0449" y="1740378"/>
            <a:ext cx="7068208" cy="11387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[~]$ </a:t>
            </a:r>
            <a:r>
              <a:rPr lang="en-US" sz="2000" b="1" dirty="0">
                <a:solidFill>
                  <a:schemeClr val="bg1"/>
                </a:solidFill>
                <a:latin typeface="Courier"/>
                <a:cs typeface="Courier"/>
              </a:rPr>
              <a:t>module avail</a:t>
            </a:r>
          </a:p>
          <a:p>
            <a:pPr>
              <a:buNone/>
            </a:pPr>
            <a:endParaRPr lang="en-US" sz="2000" b="1" dirty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[~]$ </a:t>
            </a:r>
            <a:r>
              <a:rPr lang="en-US" sz="2000" b="1" dirty="0">
                <a:solidFill>
                  <a:schemeClr val="bg1"/>
                </a:solidFill>
                <a:latin typeface="Courier"/>
                <a:cs typeface="Courier"/>
              </a:rPr>
              <a:t>module spider </a:t>
            </a:r>
            <a:r>
              <a:rPr lang="en-US" sz="2000" b="1" dirty="0" err="1">
                <a:solidFill>
                  <a:schemeClr val="bg1"/>
                </a:solidFill>
                <a:latin typeface="Courier"/>
                <a:cs typeface="Courier"/>
              </a:rPr>
              <a:t>lammps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9157" y="3496988"/>
            <a:ext cx="706820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[~]$ module load 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cs typeface="Courier New"/>
              </a:rPr>
              <a:t>lammps</a:t>
            </a:r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/20180822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442" y="4629739"/>
            <a:ext cx="706820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[~]$ </a:t>
            </a:r>
            <a:r>
              <a:rPr lang="en-US" sz="2000" b="1" dirty="0">
                <a:solidFill>
                  <a:schemeClr val="bg1"/>
                </a:solidFill>
                <a:latin typeface="Courier"/>
                <a:cs typeface="Courier"/>
              </a:rPr>
              <a:t>module list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52974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a module for your software.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wrapper script that loads the module and runs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Include requirements to ensure that your job has access to modules.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911" y="4165021"/>
            <a:ext cx="7988118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latin typeface="Courier New"/>
                <a:cs typeface="Courier New"/>
              </a:rPr>
              <a:t>requirements = (HAS_MODULES =?= true) &amp;&amp; (OSGVO_OS_STRING == “RHEL7”) &amp;&amp; (</a:t>
            </a:r>
            <a:r>
              <a:rPr lang="en-US" sz="2000" b="1" dirty="0" err="1">
                <a:latin typeface="Courier New"/>
                <a:cs typeface="Courier New"/>
              </a:rPr>
              <a:t>OpSys</a:t>
            </a:r>
            <a:r>
              <a:rPr lang="en-US" sz="2000" b="1" dirty="0">
                <a:latin typeface="Courier New"/>
                <a:cs typeface="Courier New"/>
              </a:rPr>
              <a:t> == “LINUX”)</a:t>
            </a:r>
          </a:p>
        </p:txBody>
      </p:sp>
    </p:spTree>
    <p:extLst>
      <p:ext uri="{BB962C8B-B14F-4D97-AF65-F5344CB8AC3E}">
        <p14:creationId xmlns:p14="http://schemas.microsoft.com/office/powerpoint/2010/main" val="740789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Module Workflow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C78C8-10C2-A843-882E-D2283988E32F}" type="slidenum">
              <a:rPr lang="en-US" sz="1400">
                <a:solidFill>
                  <a:srgbClr val="FF8000"/>
                </a:solidFill>
              </a:rPr>
              <a:pPr/>
              <a:t>56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7107" name="Rounded Rectangle 2"/>
          <p:cNvSpPr>
            <a:spLocks noChangeArrowheads="1"/>
          </p:cNvSpPr>
          <p:nvPr/>
        </p:nvSpPr>
        <p:spPr bwMode="auto">
          <a:xfrm>
            <a:off x="346659" y="2077285"/>
            <a:ext cx="2493962" cy="22932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Rounded Rectangle 29"/>
          <p:cNvSpPr>
            <a:spLocks noChangeArrowheads="1"/>
          </p:cNvSpPr>
          <p:nvPr/>
        </p:nvSpPr>
        <p:spPr bwMode="auto">
          <a:xfrm>
            <a:off x="4421188" y="1516063"/>
            <a:ext cx="1739801" cy="1759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TextBox 33"/>
          <p:cNvSpPr txBox="1">
            <a:spLocks noChangeArrowheads="1"/>
          </p:cNvSpPr>
          <p:nvPr/>
        </p:nvSpPr>
        <p:spPr bwMode="auto">
          <a:xfrm>
            <a:off x="488950" y="1440657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7112" name="TextBox 34"/>
          <p:cNvSpPr txBox="1">
            <a:spLocks noChangeArrowheads="1"/>
          </p:cNvSpPr>
          <p:nvPr/>
        </p:nvSpPr>
        <p:spPr bwMode="auto">
          <a:xfrm>
            <a:off x="3976689" y="11086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7113" name="Straight Arrow Connector 9"/>
          <p:cNvCxnSpPr>
            <a:cxnSpLocks noChangeShapeType="1"/>
            <a:stCxn id="47107" idx="3"/>
            <a:endCxn id="47108" idx="1"/>
          </p:cNvCxnSpPr>
          <p:nvPr/>
        </p:nvCxnSpPr>
        <p:spPr bwMode="auto">
          <a:xfrm flipV="1">
            <a:off x="2840621" y="2395663"/>
            <a:ext cx="1580567" cy="82822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Straight Arrow Connector 15"/>
          <p:cNvCxnSpPr>
            <a:cxnSpLocks noChangeShapeType="1"/>
            <a:stCxn id="47107" idx="3"/>
            <a:endCxn id="45" idx="1"/>
          </p:cNvCxnSpPr>
          <p:nvPr/>
        </p:nvCxnSpPr>
        <p:spPr bwMode="auto">
          <a:xfrm>
            <a:off x="2840621" y="3223891"/>
            <a:ext cx="3593519" cy="17083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126" name="TextBox 58"/>
          <p:cNvSpPr txBox="1">
            <a:spLocks noChangeArrowheads="1"/>
          </p:cNvSpPr>
          <p:nvPr/>
        </p:nvSpPr>
        <p:spPr bwMode="auto">
          <a:xfrm>
            <a:off x="584686" y="2184948"/>
            <a:ext cx="2133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wrapper script</a:t>
            </a:r>
          </a:p>
        </p:txBody>
      </p:sp>
      <p:sp>
        <p:nvSpPr>
          <p:cNvPr id="47127" name="TextBox 59"/>
          <p:cNvSpPr txBox="1">
            <a:spLocks noChangeArrowheads="1"/>
          </p:cNvSpPr>
          <p:nvPr/>
        </p:nvSpPr>
        <p:spPr bwMode="auto">
          <a:xfrm>
            <a:off x="2120230" y="4417701"/>
            <a:ext cx="2540087" cy="71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400"/>
              </a:lnSpc>
              <a:buFontTx/>
              <a:buNone/>
            </a:pPr>
            <a:r>
              <a:rPr lang="en-US" dirty="0"/>
              <a:t>software modules</a:t>
            </a:r>
          </a:p>
        </p:txBody>
      </p:sp>
      <p:sp>
        <p:nvSpPr>
          <p:cNvPr id="45" name="Rounded Rectangle 29"/>
          <p:cNvSpPr>
            <a:spLocks noChangeArrowheads="1"/>
          </p:cNvSpPr>
          <p:nvPr/>
        </p:nvSpPr>
        <p:spPr bwMode="auto">
          <a:xfrm>
            <a:off x="6434140" y="2515130"/>
            <a:ext cx="1739801" cy="1759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ounded Rectangle 29"/>
          <p:cNvSpPr>
            <a:spLocks noChangeArrowheads="1"/>
          </p:cNvSpPr>
          <p:nvPr/>
        </p:nvSpPr>
        <p:spPr bwMode="auto">
          <a:xfrm>
            <a:off x="4562447" y="3673726"/>
            <a:ext cx="1739801" cy="1759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 descr="noun_boxes_18283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2495270" y="3820788"/>
            <a:ext cx="690702" cy="579298"/>
          </a:xfrm>
          <a:prstGeom prst="rect">
            <a:avLst/>
          </a:prstGeom>
        </p:spPr>
      </p:pic>
      <p:pic>
        <p:nvPicPr>
          <p:cNvPr id="53" name="Picture 52" descr="noun_boxes_18283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5815638" y="2776297"/>
            <a:ext cx="690702" cy="579298"/>
          </a:xfrm>
          <a:prstGeom prst="rect">
            <a:avLst/>
          </a:prstGeom>
        </p:spPr>
      </p:pic>
      <p:pic>
        <p:nvPicPr>
          <p:cNvPr id="55" name="Picture 54" descr="noun_boxes_18283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7828590" y="3777473"/>
            <a:ext cx="690702" cy="57929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0E7467-DBB8-B748-B123-666936E11C2C}"/>
              </a:ext>
            </a:extLst>
          </p:cNvPr>
          <p:cNvCxnSpPr/>
          <p:nvPr/>
        </p:nvCxnSpPr>
        <p:spPr bwMode="auto">
          <a:xfrm>
            <a:off x="4562447" y="3673726"/>
            <a:ext cx="1739801" cy="17592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E002C5-DB33-094E-8868-D4BD0CBD01B5}"/>
              </a:ext>
            </a:extLst>
          </p:cNvPr>
          <p:cNvCxnSpPr/>
          <p:nvPr/>
        </p:nvCxnSpPr>
        <p:spPr bwMode="auto">
          <a:xfrm flipH="1">
            <a:off x="4562447" y="3673726"/>
            <a:ext cx="1739801" cy="17592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5D0C8D-136F-FB45-B83F-4A1C8CBF0ED6}"/>
              </a:ext>
            </a:extLst>
          </p:cNvPr>
          <p:cNvCxnSpPr>
            <a:cxnSpLocks/>
            <a:endCxn id="53" idx="0"/>
          </p:cNvCxnSpPr>
          <p:nvPr/>
        </p:nvCxnSpPr>
        <p:spPr bwMode="auto">
          <a:xfrm>
            <a:off x="5445225" y="2020247"/>
            <a:ext cx="715764" cy="75605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27C5D1-F5BB-544D-88AA-DE72535FB932}"/>
              </a:ext>
            </a:extLst>
          </p:cNvPr>
          <p:cNvSpPr txBox="1"/>
          <p:nvPr/>
        </p:nvSpPr>
        <p:spPr>
          <a:xfrm>
            <a:off x="5364043" y="2307444"/>
            <a:ext cx="659155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/>
              <a:t>load</a:t>
            </a:r>
          </a:p>
          <a:p>
            <a:pPr>
              <a:buNone/>
            </a:pPr>
            <a:r>
              <a:rPr lang="en-US" sz="1600" dirty="0"/>
              <a:t>+ run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13561D-F91F-184E-AF9D-16E43BE6E3DF}"/>
              </a:ext>
            </a:extLst>
          </p:cNvPr>
          <p:cNvCxnSpPr/>
          <p:nvPr/>
        </p:nvCxnSpPr>
        <p:spPr bwMode="auto">
          <a:xfrm>
            <a:off x="7458262" y="3049176"/>
            <a:ext cx="715764" cy="75605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7644501-1FE6-F248-ACB4-9ABBF5DA4EFD}"/>
              </a:ext>
            </a:extLst>
          </p:cNvPr>
          <p:cNvSpPr txBox="1"/>
          <p:nvPr/>
        </p:nvSpPr>
        <p:spPr>
          <a:xfrm>
            <a:off x="7377080" y="3336373"/>
            <a:ext cx="659155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/>
              <a:t>load</a:t>
            </a:r>
          </a:p>
          <a:p>
            <a:pPr>
              <a:buNone/>
            </a:pPr>
            <a:r>
              <a:rPr lang="en-US" sz="1600" dirty="0"/>
              <a:t>+ run</a:t>
            </a:r>
          </a:p>
        </p:txBody>
      </p:sp>
      <p:sp>
        <p:nvSpPr>
          <p:cNvPr id="39" name="TextBox 59">
            <a:extLst>
              <a:ext uri="{FF2B5EF4-FFF2-40B4-BE49-F238E27FC236}">
                <a16:creationId xmlns:a16="http://schemas.microsoft.com/office/drawing/2014/main" id="{FF2C1B34-33C9-5945-BED8-D04C9860A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686" y="3558177"/>
            <a:ext cx="19659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+ requirements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C82C354-877A-BA40-BBA8-7557FA941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1"/>
          <a:stretch/>
        </p:blipFill>
        <p:spPr>
          <a:xfrm>
            <a:off x="4722413" y="1694068"/>
            <a:ext cx="736958" cy="63200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B759A2F-A210-5940-B1DE-1DE329D67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1"/>
          <a:stretch/>
        </p:blipFill>
        <p:spPr>
          <a:xfrm>
            <a:off x="6756363" y="2677307"/>
            <a:ext cx="736958" cy="63200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51AD13-8D1D-C747-B9A1-FD3C52DAD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1"/>
          <a:stretch/>
        </p:blipFill>
        <p:spPr>
          <a:xfrm>
            <a:off x="1107765" y="2620424"/>
            <a:ext cx="999907" cy="85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1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On Someone Else’s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7870825" cy="4128823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n-ea"/>
                <a:cs typeface="+mn-cs"/>
              </a:rPr>
              <a:t>What’s already there? </a:t>
            </a:r>
          </a:p>
          <a:p>
            <a:pPr lvl="1">
              <a:defRPr/>
            </a:pPr>
            <a:r>
              <a:rPr lang="en-US" sz="2400" dirty="0">
                <a:ea typeface="+mn-ea"/>
                <a:cs typeface="+mn-cs"/>
              </a:rPr>
              <a:t>Is R installed? Or Python? What about the packages you need? </a:t>
            </a:r>
          </a:p>
          <a:p>
            <a:pPr>
              <a:defRPr/>
            </a:pPr>
            <a:r>
              <a:rPr lang="en-US" sz="2800" dirty="0">
                <a:ea typeface="+mn-ea"/>
                <a:cs typeface="+mn-cs"/>
              </a:rPr>
              <a:t>Do you know where anything is? </a:t>
            </a:r>
          </a:p>
          <a:p>
            <a:pPr>
              <a:defRPr/>
            </a:pPr>
            <a:r>
              <a:rPr lang="en-US" sz="2800" dirty="0">
                <a:ea typeface="+mn-ea"/>
                <a:cs typeface="+mn-cs"/>
              </a:rPr>
              <a:t>Are you allowed to change whatever you want? 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7B08CE-1786-1240-A595-37B30A38AB31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Solution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sz="half" idx="1"/>
          </p:nvPr>
        </p:nvSpPr>
        <p:spPr>
          <a:xfrm>
            <a:off x="382588" y="1111250"/>
            <a:ext cx="4202112" cy="4447646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Think like a backpacker.</a:t>
            </a:r>
          </a:p>
          <a:p>
            <a:r>
              <a:rPr lang="en-US" dirty="0">
                <a:latin typeface="Arial" charset="0"/>
              </a:rPr>
              <a:t>Take your software with you</a:t>
            </a:r>
          </a:p>
          <a:p>
            <a:pPr lvl="1"/>
            <a:r>
              <a:rPr lang="en-US" dirty="0">
                <a:latin typeface="Arial" charset="0"/>
                <a:cs typeface="ＭＳ Ｐゴシック" charset="0"/>
              </a:rPr>
              <a:t>Install anywhere</a:t>
            </a:r>
          </a:p>
          <a:p>
            <a:pPr lvl="1"/>
            <a:r>
              <a:rPr lang="en-US" dirty="0">
                <a:latin typeface="Arial" charset="0"/>
                <a:cs typeface="ＭＳ Ｐゴシック" charset="0"/>
              </a:rPr>
              <a:t>Run anywhere</a:t>
            </a:r>
          </a:p>
          <a:p>
            <a:r>
              <a:rPr lang="en-US" dirty="0">
                <a:latin typeface="Arial" charset="0"/>
              </a:rPr>
              <a:t>This is called making software </a:t>
            </a:r>
            <a:r>
              <a:rPr lang="en-US" i="1" dirty="0">
                <a:latin typeface="Arial" charset="0"/>
              </a:rPr>
              <a:t>portable</a:t>
            </a:r>
            <a:endParaRPr lang="en-US" altLang="ja-JP" i="1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9EBD3A-8B21-824B-BDCD-DC54892BADF8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6FF81-10A5-BF49-8E03-CDC39C214783}"/>
              </a:ext>
            </a:extLst>
          </p:cNvPr>
          <p:cNvSpPr txBox="1"/>
          <p:nvPr/>
        </p:nvSpPr>
        <p:spPr>
          <a:xfrm>
            <a:off x="6168949" y="5435785"/>
            <a:ext cx="2765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/>
              <a:t>Photo by </a:t>
            </a:r>
            <a:r>
              <a:rPr lang="en-US" sz="1000" dirty="0">
                <a:hlinkClick r:id="rId2"/>
              </a:rPr>
              <a:t>Derrick Mercer</a:t>
            </a:r>
            <a:r>
              <a:rPr lang="en-US" sz="1000" dirty="0"/>
              <a:t> on </a:t>
            </a:r>
            <a:r>
              <a:rPr lang="en-US" sz="1000" dirty="0">
                <a:hlinkClick r:id="rId3"/>
              </a:rPr>
              <a:t>Flickr</a:t>
            </a:r>
            <a:r>
              <a:rPr lang="en-US" sz="1000" dirty="0"/>
              <a:t>, CC-BY-SA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C7F10-2174-1D45-B5C7-64DF5EF657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737100" y="1635125"/>
            <a:ext cx="3810000" cy="28575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B9B917-106A-2840-A380-47DBE630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Concepts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9D977F-4E71-7347-9558-E275CEF0A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BE360-92CF-4843-8803-BE5A2428B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25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2910-B830-5548-851A-3E5D30B7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Programs Are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0E0E2-04AE-F546-9061-0BE05081B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  <a:p>
            <a:pPr lvl="1"/>
            <a:r>
              <a:rPr lang="en-US" dirty="0"/>
              <a:t>Software is a set of files.</a:t>
            </a:r>
          </a:p>
          <a:p>
            <a:pPr lvl="1"/>
            <a:r>
              <a:rPr lang="en-US" dirty="0"/>
              <a:t>These files have instructions for the computer to execute.</a:t>
            </a:r>
          </a:p>
          <a:p>
            <a:r>
              <a:rPr lang="en-US" dirty="0"/>
              <a:t>Implications for DHTC</a:t>
            </a:r>
          </a:p>
          <a:p>
            <a:pPr lvl="1"/>
            <a:r>
              <a:rPr lang="en-US" dirty="0"/>
              <a:t>Isolate the specific software files needed for a job and bring them along.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2C098-FC55-7C46-9D10-A0EE4358B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51035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42113</TotalTime>
  <Words>2106</Words>
  <Application>Microsoft Macintosh PowerPoint</Application>
  <PresentationFormat>On-screen Show (16:10)</PresentationFormat>
  <Paragraphs>445</Paragraphs>
  <Slides>56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Consolas</vt:lpstr>
      <vt:lpstr>Courier</vt:lpstr>
      <vt:lpstr>Courier New</vt:lpstr>
      <vt:lpstr>Futura</vt:lpstr>
      <vt:lpstr>Symbol</vt:lpstr>
      <vt:lpstr>Times</vt:lpstr>
      <vt:lpstr>Times New Roman</vt:lpstr>
      <vt:lpstr>Wingdings</vt:lpstr>
      <vt:lpstr>OSG-Summer-School-Template</vt:lpstr>
      <vt:lpstr>Backpacking with Code:  Software Portability for DHTC</vt:lpstr>
      <vt:lpstr>Goals For This Session</vt:lpstr>
      <vt:lpstr>An Analogy</vt:lpstr>
      <vt:lpstr>On Your Computer</vt:lpstr>
      <vt:lpstr>The Problem</vt:lpstr>
      <vt:lpstr>On Someone Else’s Computer</vt:lpstr>
      <vt:lpstr>The Solution</vt:lpstr>
      <vt:lpstr>preliminary Concepts</vt:lpstr>
      <vt:lpstr>Software Programs Are Files</vt:lpstr>
      <vt:lpstr>How Software Works*</vt:lpstr>
      <vt:lpstr>How Software Works*</vt:lpstr>
      <vt:lpstr>How Software Works*</vt:lpstr>
      <vt:lpstr>How Software Works*</vt:lpstr>
      <vt:lpstr>How Software Works*</vt:lpstr>
      <vt:lpstr>How Software Works</vt:lpstr>
      <vt:lpstr>Location, Location, Location</vt:lpstr>
      <vt:lpstr>Location, Location, Location</vt:lpstr>
      <vt:lpstr>Location, Location, Location</vt:lpstr>
      <vt:lpstr>Location, Location, Location</vt:lpstr>
      <vt:lpstr>Command Line</vt:lpstr>
      <vt:lpstr>Command Line</vt:lpstr>
      <vt:lpstr>Command Line and Location</vt:lpstr>
      <vt:lpstr>Two Location Options</vt:lpstr>
      <vt:lpstr>Command Line</vt:lpstr>
      <vt:lpstr>Portability</vt:lpstr>
      <vt:lpstr>Bring Along  Software Files</vt:lpstr>
      <vt:lpstr>Ways to Prepare Software Files</vt:lpstr>
      <vt:lpstr>What is Compilation?</vt:lpstr>
      <vt:lpstr>Static Linking</vt:lpstr>
      <vt:lpstr>Compilation Process</vt:lpstr>
      <vt:lpstr>Interpreted code</vt:lpstr>
      <vt:lpstr>What Kind of Code?</vt:lpstr>
      <vt:lpstr>Matlab</vt:lpstr>
      <vt:lpstr>Ways to Run Software</vt:lpstr>
      <vt:lpstr>Single Binary Workflow</vt:lpstr>
      <vt:lpstr>Wrapper Script Workflow</vt:lpstr>
      <vt:lpstr>Bring Along Containers</vt:lpstr>
      <vt:lpstr>Containers</vt:lpstr>
      <vt:lpstr>Returning to Our Analogy…</vt:lpstr>
      <vt:lpstr>Why Containers?</vt:lpstr>
      <vt:lpstr>Why Containers?</vt:lpstr>
      <vt:lpstr>Why Containers?</vt:lpstr>
      <vt:lpstr>Why Containers?</vt:lpstr>
      <vt:lpstr>Why Containers?</vt:lpstr>
      <vt:lpstr>Using Containers</vt:lpstr>
      <vt:lpstr>Container Types</vt:lpstr>
      <vt:lpstr>Submit File Requirements</vt:lpstr>
      <vt:lpstr>Container Workflow</vt:lpstr>
      <vt:lpstr>Conclusion</vt:lpstr>
      <vt:lpstr>Pre-Installed Software</vt:lpstr>
      <vt:lpstr>Pre-existing Software</vt:lpstr>
      <vt:lpstr>Pre-existing Software via OSG Connect</vt:lpstr>
      <vt:lpstr>Software Across the OSG</vt:lpstr>
      <vt:lpstr>Module Commands</vt:lpstr>
      <vt:lpstr>Module Workflow</vt:lpstr>
      <vt:lpstr>Module Workflow</vt:lpstr>
    </vt:vector>
  </TitlesOfParts>
  <Manager>OSG Resource Managers</Manager>
  <Company>University of Wisconsin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515</cp:revision>
  <cp:lastPrinted>2007-02-13T22:42:37Z</cp:lastPrinted>
  <dcterms:created xsi:type="dcterms:W3CDTF">2010-07-18T15:11:48Z</dcterms:created>
  <dcterms:modified xsi:type="dcterms:W3CDTF">2020-07-16T20:53:13Z</dcterms:modified>
</cp:coreProperties>
</file>